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4"/>
  </p:notesMasterIdLst>
  <p:sldIdLst>
    <p:sldId id="256" r:id="rId2"/>
    <p:sldId id="313" r:id="rId3"/>
    <p:sldId id="314" r:id="rId4"/>
    <p:sldId id="370" r:id="rId5"/>
    <p:sldId id="323" r:id="rId6"/>
    <p:sldId id="344" r:id="rId7"/>
    <p:sldId id="345" r:id="rId8"/>
    <p:sldId id="346" r:id="rId9"/>
    <p:sldId id="326" r:id="rId10"/>
    <p:sldId id="347" r:id="rId11"/>
    <p:sldId id="348" r:id="rId12"/>
    <p:sldId id="325" r:id="rId13"/>
    <p:sldId id="327" r:id="rId14"/>
    <p:sldId id="349" r:id="rId15"/>
    <p:sldId id="350" r:id="rId16"/>
    <p:sldId id="330" r:id="rId17"/>
    <p:sldId id="329" r:id="rId18"/>
    <p:sldId id="352" r:id="rId19"/>
    <p:sldId id="351" r:id="rId20"/>
    <p:sldId id="331" r:id="rId21"/>
    <p:sldId id="353" r:id="rId22"/>
    <p:sldId id="354" r:id="rId23"/>
    <p:sldId id="355" r:id="rId24"/>
    <p:sldId id="432" r:id="rId25"/>
    <p:sldId id="433" r:id="rId26"/>
    <p:sldId id="434" r:id="rId27"/>
    <p:sldId id="435" r:id="rId28"/>
    <p:sldId id="436" r:id="rId29"/>
    <p:sldId id="437" r:id="rId30"/>
    <p:sldId id="438" r:id="rId31"/>
    <p:sldId id="440" r:id="rId32"/>
    <p:sldId id="406" r:id="rId33"/>
    <p:sldId id="407" r:id="rId34"/>
    <p:sldId id="408" r:id="rId35"/>
    <p:sldId id="409" r:id="rId36"/>
    <p:sldId id="410" r:id="rId37"/>
    <p:sldId id="411" r:id="rId38"/>
    <p:sldId id="412" r:id="rId39"/>
    <p:sldId id="413" r:id="rId40"/>
    <p:sldId id="274" r:id="rId41"/>
    <p:sldId id="298" r:id="rId42"/>
    <p:sldId id="297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114" y="13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033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4500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2 - Friday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Once a woman is engaged, she'll stay engaged</a:t>
            </a:r>
          </a:p>
          <a:p>
            <a:pPr lvl="1"/>
            <a:r>
              <a:rPr lang="en-US" dirty="0"/>
              <a:t>Maybe her engagement will change to a man she likes more, but she will never become free again</a:t>
            </a:r>
          </a:p>
          <a:p>
            <a:r>
              <a:rPr lang="en-US" dirty="0"/>
              <a:t>The sequence of women that a particular man proposes to will get lower and lower on his preference list</a:t>
            </a:r>
          </a:p>
        </p:txBody>
      </p:sp>
    </p:spTree>
    <p:extLst>
      <p:ext uri="{BB962C8B-B14F-4D97-AF65-F5344CB8AC3E}">
        <p14:creationId xmlns:p14="http://schemas.microsoft.com/office/powerpoint/2010/main" val="2767764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want to </a:t>
            </a:r>
            <a:r>
              <a:rPr lang="en-US" b="1" dirty="0"/>
              <a:t>bound</a:t>
            </a:r>
            <a:r>
              <a:rPr lang="en-US" dirty="0"/>
              <a:t> the time that an algorithm takes</a:t>
            </a:r>
          </a:p>
          <a:p>
            <a:r>
              <a:rPr lang="en-US" dirty="0"/>
              <a:t>Sometimes that means coming up with some kind of </a:t>
            </a:r>
            <a:r>
              <a:rPr lang="en-US" b="1" dirty="0"/>
              <a:t>indirect</a:t>
            </a:r>
            <a:r>
              <a:rPr lang="en-US" dirty="0"/>
              <a:t> measurement of the operations</a:t>
            </a:r>
          </a:p>
          <a:p>
            <a:r>
              <a:rPr lang="en-US" dirty="0"/>
              <a:t>We can define </a:t>
            </a:r>
            <a:r>
              <a:rPr lang="en-US" b="1" i="1" dirty="0"/>
              <a:t>P</a:t>
            </a:r>
            <a:r>
              <a:rPr lang="en-US" dirty="0"/>
              <a:t>(</a:t>
            </a:r>
            <a:r>
              <a:rPr lang="en-US" i="1" dirty="0"/>
              <a:t>t</a:t>
            </a:r>
            <a:r>
              <a:rPr lang="en-US" dirty="0"/>
              <a:t>), the </a:t>
            </a:r>
            <a:r>
              <a:rPr lang="en-US" b="1" dirty="0"/>
              <a:t>progress</a:t>
            </a:r>
            <a:r>
              <a:rPr lang="en-US" dirty="0"/>
              <a:t> at time </a:t>
            </a:r>
            <a:r>
              <a:rPr lang="en-US" i="1" dirty="0"/>
              <a:t>t</a:t>
            </a:r>
            <a:r>
              <a:rPr lang="en-US" dirty="0"/>
              <a:t>, as the set of unique proposals of </a:t>
            </a:r>
            <a:r>
              <a:rPr lang="en-US" i="1" dirty="0"/>
              <a:t>m</a:t>
            </a:r>
            <a:r>
              <a:rPr lang="en-US" dirty="0"/>
              <a:t> to </a:t>
            </a:r>
            <a:r>
              <a:rPr lang="en-US" i="1" dirty="0"/>
              <a:t>w </a:t>
            </a:r>
            <a:r>
              <a:rPr lang="en-US" dirty="0"/>
              <a:t>on the </a:t>
            </a:r>
            <a:r>
              <a:rPr lang="en-US" i="1" dirty="0" err="1"/>
              <a:t>t</a:t>
            </a:r>
            <a:r>
              <a:rPr lang="en-US" baseline="30000" dirty="0" err="1"/>
              <a:t>th</a:t>
            </a:r>
            <a:r>
              <a:rPr lang="en-US" dirty="0"/>
              <a:t> iteration of the algorithm</a:t>
            </a:r>
          </a:p>
          <a:p>
            <a:r>
              <a:rPr lang="en-US" dirty="0"/>
              <a:t>Note that on every iteration, a unique proposal (</a:t>
            </a:r>
            <a:r>
              <a:rPr lang="en-US" i="1" dirty="0"/>
              <a:t>m</a:t>
            </a:r>
            <a:r>
              <a:rPr lang="en-US" dirty="0"/>
              <a:t>, </a:t>
            </a:r>
            <a:r>
              <a:rPr lang="en-US" i="1" dirty="0"/>
              <a:t>w</a:t>
            </a:r>
            <a:r>
              <a:rPr lang="en-US" dirty="0"/>
              <a:t>) happens, so the size of </a:t>
            </a:r>
            <a:r>
              <a:rPr lang="en-US" b="1" i="1" dirty="0"/>
              <a:t>P</a:t>
            </a:r>
            <a:r>
              <a:rPr lang="en-US" dirty="0"/>
              <a:t>(</a:t>
            </a:r>
            <a:r>
              <a:rPr lang="en-US" i="1" dirty="0"/>
              <a:t>t</a:t>
            </a:r>
            <a:r>
              <a:rPr lang="en-US" dirty="0"/>
              <a:t> + 1) is always one more than </a:t>
            </a:r>
            <a:r>
              <a:rPr lang="en-US" b="1" i="1" dirty="0"/>
              <a:t>P</a:t>
            </a:r>
            <a:r>
              <a:rPr lang="en-US" dirty="0"/>
              <a:t>(</a:t>
            </a:r>
            <a:r>
              <a:rPr lang="en-US" i="1" dirty="0"/>
              <a:t>t</a:t>
            </a:r>
            <a:r>
              <a:rPr lang="en-US" dirty="0"/>
              <a:t>)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329173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Running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algorithm </a:t>
            </a:r>
            <a:r>
              <a:rPr lang="en-US"/>
              <a:t>runs at </a:t>
            </a:r>
            <a:r>
              <a:rPr lang="en-US" dirty="0"/>
              <a:t>most </a:t>
            </a:r>
            <a:r>
              <a:rPr lang="en-US" i="1" dirty="0"/>
              <a:t>n</a:t>
            </a:r>
            <a:r>
              <a:rPr lang="en-US" baseline="30000" dirty="0"/>
              <a:t>2</a:t>
            </a:r>
            <a:r>
              <a:rPr lang="en-US" dirty="0"/>
              <a:t> iterations of the While loop.</a:t>
            </a:r>
          </a:p>
          <a:p>
            <a:r>
              <a:rPr lang="en-US" b="1" dirty="0"/>
              <a:t>Proof:</a:t>
            </a:r>
          </a:p>
          <a:p>
            <a:pPr lvl="1"/>
            <a:r>
              <a:rPr lang="en-US" dirty="0"/>
              <a:t>No men will propose after they have proposed to all the women.</a:t>
            </a:r>
          </a:p>
          <a:p>
            <a:pPr lvl="1"/>
            <a:r>
              <a:rPr lang="en-US" dirty="0"/>
              <a:t>There are a maximum of </a:t>
            </a:r>
            <a:r>
              <a:rPr lang="en-US" i="1" dirty="0"/>
              <a:t>n</a:t>
            </a:r>
            <a:r>
              <a:rPr lang="en-US" baseline="30000" dirty="0"/>
              <a:t>2</a:t>
            </a:r>
            <a:r>
              <a:rPr lang="en-US" dirty="0"/>
              <a:t> ways for any man to propose to any woman.</a:t>
            </a:r>
          </a:p>
          <a:p>
            <a:pPr lvl="1"/>
            <a:r>
              <a:rPr lang="en-US" dirty="0"/>
              <a:t>At each iteration, the progress increases.</a:t>
            </a:r>
          </a:p>
          <a:p>
            <a:pPr lvl="1"/>
            <a:r>
              <a:rPr lang="en-US" dirty="0"/>
              <a:t>Thus, it's impossible for the algorithm to run more than </a:t>
            </a:r>
            <a:r>
              <a:rPr lang="en-US" i="1" dirty="0"/>
              <a:t>n</a:t>
            </a:r>
            <a:r>
              <a:rPr lang="en-US" baseline="30000" dirty="0"/>
              <a:t>2</a:t>
            </a:r>
            <a:r>
              <a:rPr lang="en-US" dirty="0"/>
              <a:t> iterations.</a:t>
            </a:r>
          </a:p>
          <a:p>
            <a:pPr marL="457200" lvl="1" indent="0">
              <a:buNone/>
            </a:pPr>
            <a:r>
              <a:rPr lang="en-US" dirty="0"/>
              <a:t>∎</a:t>
            </a:r>
            <a:endParaRPr lang="en-US" b="1" dirty="0">
              <a:sym typeface="Symbol"/>
            </a:endParaRP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24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If </a:t>
            </a:r>
            <a:r>
              <a:rPr lang="en-US" i="1" dirty="0"/>
              <a:t>m</a:t>
            </a:r>
            <a:r>
              <a:rPr lang="en-US" dirty="0"/>
              <a:t> is free, there is a woman he hasn't proposed 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Proof by contradiction:</a:t>
            </a:r>
          </a:p>
          <a:p>
            <a:pPr lvl="1"/>
            <a:r>
              <a:rPr lang="en-US" dirty="0"/>
              <a:t>Suppose that </a:t>
            </a:r>
            <a:r>
              <a:rPr lang="en-US" i="1" dirty="0"/>
              <a:t>m</a:t>
            </a:r>
            <a:r>
              <a:rPr lang="en-US" dirty="0"/>
              <a:t> is free but has already proposed to every woman.</a:t>
            </a:r>
          </a:p>
          <a:p>
            <a:pPr lvl="1"/>
            <a:r>
              <a:rPr lang="en-US" dirty="0"/>
              <a:t>We have already established that a woman can never become unengaged once she's been proposed to.</a:t>
            </a:r>
          </a:p>
          <a:p>
            <a:pPr lvl="1"/>
            <a:r>
              <a:rPr lang="en-US" dirty="0"/>
              <a:t>Since </a:t>
            </a:r>
            <a:r>
              <a:rPr lang="en-US" i="1" dirty="0"/>
              <a:t>m</a:t>
            </a:r>
            <a:r>
              <a:rPr lang="en-US" dirty="0"/>
              <a:t> has proposed to all women, they're all engaged.</a:t>
            </a:r>
          </a:p>
          <a:p>
            <a:pPr lvl="1"/>
            <a:r>
              <a:rPr lang="en-US" dirty="0"/>
              <a:t>But then there would be </a:t>
            </a:r>
            <a:r>
              <a:rPr lang="en-US" i="1" dirty="0"/>
              <a:t>n</a:t>
            </a:r>
            <a:r>
              <a:rPr lang="en-US" dirty="0"/>
              <a:t> women who are engaged to </a:t>
            </a:r>
            <a:r>
              <a:rPr lang="en-US" i="1" dirty="0"/>
              <a:t>n</a:t>
            </a:r>
            <a:r>
              <a:rPr lang="en-US" dirty="0"/>
              <a:t> different men.</a:t>
            </a:r>
          </a:p>
          <a:p>
            <a:pPr lvl="1"/>
            <a:r>
              <a:rPr lang="en-US" dirty="0"/>
              <a:t>Since </a:t>
            </a:r>
            <a:r>
              <a:rPr lang="en-US" i="1" dirty="0"/>
              <a:t>m</a:t>
            </a:r>
            <a:r>
              <a:rPr lang="en-US" dirty="0"/>
              <a:t> is one of those </a:t>
            </a:r>
            <a:r>
              <a:rPr lang="en-US" i="1" dirty="0"/>
              <a:t>n</a:t>
            </a:r>
            <a:r>
              <a:rPr lang="en-US" dirty="0"/>
              <a:t> men, he must not be free, which is a contradiction.</a:t>
            </a:r>
          </a:p>
          <a:p>
            <a:pPr marL="118872" lvl="1" indent="0">
              <a:spcBef>
                <a:spcPts val="0"/>
              </a:spcBef>
              <a:buClr>
                <a:schemeClr val="accent1"/>
              </a:buClr>
              <a:buSzPct val="80000"/>
              <a:buNone/>
            </a:pPr>
            <a:r>
              <a:rPr lang="en-US" dirty="0"/>
              <a:t>∎</a:t>
            </a:r>
          </a:p>
        </p:txBody>
      </p:sp>
    </p:spTree>
    <p:extLst>
      <p:ext uri="{BB962C8B-B14F-4D97-AF65-F5344CB8AC3E}">
        <p14:creationId xmlns:p14="http://schemas.microsoft.com/office/powerpoint/2010/main" val="1396417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Everyone is matched when the algorithm terminates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625609"/>
          </a:xfrm>
        </p:spPr>
        <p:txBody>
          <a:bodyPr>
            <a:normAutofit/>
          </a:bodyPr>
          <a:lstStyle/>
          <a:p>
            <a:r>
              <a:rPr lang="en-US" b="1" dirty="0"/>
              <a:t>Proof by contradiction:</a:t>
            </a:r>
          </a:p>
          <a:p>
            <a:pPr lvl="1"/>
            <a:r>
              <a:rPr lang="en-US" dirty="0"/>
              <a:t>Suppose that there is at least one man </a:t>
            </a:r>
            <a:r>
              <a:rPr lang="en-US" i="1" dirty="0"/>
              <a:t>m</a:t>
            </a:r>
            <a:r>
              <a:rPr lang="en-US" dirty="0"/>
              <a:t> who is unmatched at the end of the algorithm.</a:t>
            </a:r>
          </a:p>
          <a:p>
            <a:pPr lvl="1"/>
            <a:r>
              <a:rPr lang="en-US" dirty="0"/>
              <a:t>He must have proposed to every woman or the While loop would not have terminated.</a:t>
            </a:r>
          </a:p>
          <a:p>
            <a:pPr lvl="1"/>
            <a:r>
              <a:rPr lang="en-US" dirty="0"/>
              <a:t>However, this contradicts the previous proof that any free man must have a woman he hasn't proposed to.</a:t>
            </a:r>
          </a:p>
          <a:p>
            <a:pPr marL="118872" indent="0">
              <a:buNone/>
            </a:pPr>
            <a:r>
              <a:rPr lang="en-US" dirty="0"/>
              <a:t>∎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92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algorithm gives a stable matching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5105399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Proof by contradiction:</a:t>
            </a:r>
          </a:p>
          <a:p>
            <a:pPr lvl="1"/>
            <a:r>
              <a:rPr lang="en-US" dirty="0"/>
              <a:t>Suppose that the matching is not stable.</a:t>
            </a:r>
          </a:p>
          <a:p>
            <a:pPr lvl="1"/>
            <a:r>
              <a:rPr lang="en-US" dirty="0"/>
              <a:t>Thus, there are pairs (</a:t>
            </a:r>
            <a:r>
              <a:rPr lang="en-US" i="1" dirty="0"/>
              <a:t>m</a:t>
            </a:r>
            <a:r>
              <a:rPr lang="en-US" dirty="0"/>
              <a:t>, </a:t>
            </a:r>
            <a:r>
              <a:rPr lang="en-US" i="1" dirty="0"/>
              <a:t>w</a:t>
            </a:r>
            <a:r>
              <a:rPr lang="en-US" dirty="0"/>
              <a:t>) and (</a:t>
            </a:r>
            <a:r>
              <a:rPr lang="en-US" i="1" dirty="0"/>
              <a:t>m</a:t>
            </a:r>
            <a:r>
              <a:rPr lang="en-US" dirty="0"/>
              <a:t>', </a:t>
            </a:r>
            <a:r>
              <a:rPr lang="en-US" i="1" dirty="0"/>
              <a:t>w</a:t>
            </a:r>
            <a:r>
              <a:rPr lang="en-US" dirty="0"/>
              <a:t>') such that </a:t>
            </a:r>
            <a:r>
              <a:rPr lang="en-US" i="1" dirty="0"/>
              <a:t>m</a:t>
            </a:r>
            <a:r>
              <a:rPr lang="en-US" dirty="0"/>
              <a:t> prefers </a:t>
            </a:r>
            <a:r>
              <a:rPr lang="en-US" i="1" dirty="0"/>
              <a:t>w</a:t>
            </a:r>
            <a:r>
              <a:rPr lang="en-US" dirty="0"/>
              <a:t>' and </a:t>
            </a:r>
            <a:r>
              <a:rPr lang="en-US" i="1" dirty="0"/>
              <a:t>w</a:t>
            </a:r>
            <a:r>
              <a:rPr lang="en-US" dirty="0"/>
              <a:t>' prefers </a:t>
            </a:r>
            <a:r>
              <a:rPr lang="en-US" i="1" dirty="0"/>
              <a:t>m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It must be the case that </a:t>
            </a:r>
            <a:r>
              <a:rPr lang="en-US" i="1" dirty="0"/>
              <a:t>m</a:t>
            </a:r>
            <a:r>
              <a:rPr lang="en-US" dirty="0"/>
              <a:t>'s last proposal was to </a:t>
            </a:r>
            <a:r>
              <a:rPr lang="en-US" i="1" dirty="0"/>
              <a:t>w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Case 1: </a:t>
            </a:r>
            <a:r>
              <a:rPr lang="en-US" i="1" dirty="0"/>
              <a:t>m</a:t>
            </a:r>
            <a:r>
              <a:rPr lang="en-US" dirty="0"/>
              <a:t> never proposed to </a:t>
            </a:r>
            <a:r>
              <a:rPr lang="en-US" i="1" dirty="0"/>
              <a:t>w</a:t>
            </a:r>
            <a:r>
              <a:rPr lang="en-US" dirty="0"/>
              <a:t>'</a:t>
            </a:r>
          </a:p>
          <a:p>
            <a:pPr lvl="2"/>
            <a:r>
              <a:rPr lang="en-US" dirty="0"/>
              <a:t>Since </a:t>
            </a:r>
            <a:r>
              <a:rPr lang="en-US" i="1" dirty="0"/>
              <a:t>m</a:t>
            </a:r>
            <a:r>
              <a:rPr lang="en-US" dirty="0"/>
              <a:t> proposed to women in descending order of preference, he must prefer </a:t>
            </a:r>
            <a:r>
              <a:rPr lang="en-US" i="1" dirty="0"/>
              <a:t>w</a:t>
            </a:r>
            <a:r>
              <a:rPr lang="en-US" dirty="0"/>
              <a:t> more than </a:t>
            </a:r>
            <a:r>
              <a:rPr lang="en-US" i="1" dirty="0"/>
              <a:t>w</a:t>
            </a:r>
            <a:r>
              <a:rPr lang="en-US" dirty="0"/>
              <a:t>', a contradiction.</a:t>
            </a:r>
          </a:p>
          <a:p>
            <a:pPr lvl="1"/>
            <a:r>
              <a:rPr lang="en-US" dirty="0"/>
              <a:t>Case 2: </a:t>
            </a:r>
            <a:r>
              <a:rPr lang="en-US" i="1" dirty="0"/>
              <a:t>m</a:t>
            </a:r>
            <a:r>
              <a:rPr lang="en-US" dirty="0"/>
              <a:t> did propose to </a:t>
            </a:r>
            <a:r>
              <a:rPr lang="en-US" i="1" dirty="0"/>
              <a:t>w</a:t>
            </a:r>
            <a:r>
              <a:rPr lang="en-US" dirty="0"/>
              <a:t>'</a:t>
            </a:r>
          </a:p>
          <a:p>
            <a:pPr lvl="2"/>
            <a:r>
              <a:rPr lang="en-US" dirty="0"/>
              <a:t>If so, </a:t>
            </a:r>
            <a:r>
              <a:rPr lang="en-US" i="1" dirty="0"/>
              <a:t>w</a:t>
            </a:r>
            <a:r>
              <a:rPr lang="en-US" dirty="0"/>
              <a:t>' preferred some later proposer </a:t>
            </a:r>
            <a:r>
              <a:rPr lang="en-US" i="1" dirty="0"/>
              <a:t>m</a:t>
            </a:r>
            <a:r>
              <a:rPr lang="en-US" dirty="0"/>
              <a:t>'' to </a:t>
            </a:r>
            <a:r>
              <a:rPr lang="en-US" i="1" dirty="0"/>
              <a:t>m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But for </a:t>
            </a:r>
            <a:r>
              <a:rPr lang="en-US" i="1" dirty="0"/>
              <a:t>w</a:t>
            </a:r>
            <a:r>
              <a:rPr lang="en-US" dirty="0"/>
              <a:t>' to end up with </a:t>
            </a:r>
            <a:r>
              <a:rPr lang="en-US" i="1" dirty="0"/>
              <a:t>m</a:t>
            </a:r>
            <a:r>
              <a:rPr lang="en-US" dirty="0"/>
              <a:t>', </a:t>
            </a:r>
            <a:r>
              <a:rPr lang="en-US" i="1" dirty="0"/>
              <a:t>m</a:t>
            </a:r>
            <a:r>
              <a:rPr lang="en-US" dirty="0"/>
              <a:t>' = </a:t>
            </a:r>
            <a:r>
              <a:rPr lang="en-US" i="1" dirty="0"/>
              <a:t>m</a:t>
            </a:r>
            <a:r>
              <a:rPr lang="en-US" dirty="0"/>
              <a:t>'' or </a:t>
            </a:r>
            <a:r>
              <a:rPr lang="en-US" i="1" dirty="0"/>
              <a:t>m</a:t>
            </a:r>
            <a:r>
              <a:rPr lang="en-US" dirty="0"/>
              <a:t>' is someone she preferred even more than </a:t>
            </a:r>
            <a:r>
              <a:rPr lang="en-US" i="1" dirty="0"/>
              <a:t>m</a:t>
            </a:r>
            <a:r>
              <a:rPr lang="en-US" dirty="0"/>
              <a:t>'', and thus more than </a:t>
            </a:r>
            <a:r>
              <a:rPr lang="en-US" i="1" dirty="0"/>
              <a:t>m</a:t>
            </a:r>
            <a:r>
              <a:rPr lang="en-US" dirty="0"/>
              <a:t>, a contradiction.</a:t>
            </a:r>
          </a:p>
          <a:p>
            <a:pPr lvl="1"/>
            <a:r>
              <a:rPr lang="en-US" dirty="0"/>
              <a:t>Since all cases lead to contradictions, the matching must be stable.</a:t>
            </a:r>
          </a:p>
          <a:p>
            <a:pPr marL="118872" indent="0">
              <a:buNone/>
            </a:pPr>
            <a:r>
              <a:rPr lang="en-US" dirty="0"/>
              <a:t>∎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509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Five Representative Problems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2048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latinLnBrk="0" hangingPunct="1"/>
            <a:r>
              <a:rPr lang="en-US" dirty="0"/>
              <a:t>Interval scheduling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interval scheduling problem, some resource (a phone, a motorcycle, a toilet) can only be used by one person at a time.</a:t>
            </a:r>
          </a:p>
          <a:p>
            <a:r>
              <a:rPr lang="en-US" dirty="0"/>
              <a:t>People make requests to use the resource for a specific time interval [</a:t>
            </a:r>
            <a:r>
              <a:rPr lang="en-US" i="1" dirty="0"/>
              <a:t>s</a:t>
            </a:r>
            <a:r>
              <a:rPr lang="en-US" dirty="0"/>
              <a:t>, </a:t>
            </a:r>
            <a:r>
              <a:rPr lang="en-US" i="1" dirty="0"/>
              <a:t>f</a:t>
            </a:r>
            <a:r>
              <a:rPr lang="en-US" dirty="0"/>
              <a:t>].</a:t>
            </a:r>
          </a:p>
          <a:p>
            <a:r>
              <a:rPr lang="en-US" dirty="0"/>
              <a:t>The goal is to schedule as many uses as possible.</a:t>
            </a:r>
          </a:p>
          <a:p>
            <a:r>
              <a:rPr lang="en-US" dirty="0"/>
              <a:t>There's no preference based on who or when the resource is used.</a:t>
            </a:r>
          </a:p>
        </p:txBody>
      </p:sp>
    </p:spTree>
    <p:extLst>
      <p:ext uri="{BB962C8B-B14F-4D97-AF65-F5344CB8AC3E}">
        <p14:creationId xmlns:p14="http://schemas.microsoft.com/office/powerpoint/2010/main" val="2167880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Interval scheduling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Interval scheduling can be done with a </a:t>
            </a:r>
            <a:r>
              <a:rPr lang="en-US" b="1" dirty="0"/>
              <a:t>greedy</a:t>
            </a:r>
            <a:r>
              <a:rPr lang="en-US" dirty="0"/>
              <a:t> algorithm</a:t>
            </a:r>
          </a:p>
          <a:p>
            <a:r>
              <a:rPr lang="en-US" dirty="0"/>
              <a:t>While there are still requests that are not in the compatible set</a:t>
            </a:r>
          </a:p>
          <a:p>
            <a:pPr lvl="1"/>
            <a:r>
              <a:rPr lang="en-US" dirty="0"/>
              <a:t>Find the request </a:t>
            </a:r>
            <a:r>
              <a:rPr lang="en-US" i="1" dirty="0"/>
              <a:t>r</a:t>
            </a:r>
            <a:r>
              <a:rPr lang="en-US" dirty="0"/>
              <a:t> that ends earliest</a:t>
            </a:r>
          </a:p>
          <a:p>
            <a:pPr lvl="1"/>
            <a:r>
              <a:rPr lang="en-US" dirty="0"/>
              <a:t>Add it to the compatible set</a:t>
            </a:r>
          </a:p>
          <a:p>
            <a:pPr lvl="1"/>
            <a:r>
              <a:rPr lang="en-US" dirty="0"/>
              <a:t>Remove all requests </a:t>
            </a:r>
            <a:r>
              <a:rPr lang="en-US" i="1" dirty="0"/>
              <a:t>q</a:t>
            </a:r>
            <a:r>
              <a:rPr lang="en-US" dirty="0"/>
              <a:t> that overlap with </a:t>
            </a:r>
            <a:r>
              <a:rPr lang="en-US" i="1" dirty="0"/>
              <a:t>r</a:t>
            </a:r>
          </a:p>
          <a:p>
            <a:r>
              <a:rPr lang="en-US" dirty="0"/>
              <a:t>Return the compatible set</a:t>
            </a:r>
          </a:p>
        </p:txBody>
      </p:sp>
    </p:spTree>
    <p:extLst>
      <p:ext uri="{BB962C8B-B14F-4D97-AF65-F5344CB8AC3E}">
        <p14:creationId xmlns:p14="http://schemas.microsoft.com/office/powerpoint/2010/main" val="267346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Interval scheduling example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527479" y="3429000"/>
            <a:ext cx="1295400" cy="0"/>
          </a:xfrm>
          <a:prstGeom prst="line">
            <a:avLst/>
          </a:prstGeom>
          <a:ln w="25400"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5181600" y="4665372"/>
            <a:ext cx="1295400" cy="0"/>
          </a:xfrm>
          <a:prstGeom prst="line">
            <a:avLst/>
          </a:prstGeom>
          <a:ln w="25400"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724400" y="3810000"/>
            <a:ext cx="1295400" cy="0"/>
          </a:xfrm>
          <a:prstGeom prst="line">
            <a:avLst/>
          </a:prstGeom>
          <a:ln w="25400"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8305800" y="4665372"/>
            <a:ext cx="1295400" cy="0"/>
          </a:xfrm>
          <a:prstGeom prst="line">
            <a:avLst/>
          </a:prstGeom>
          <a:ln w="25400"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086601" y="3276600"/>
            <a:ext cx="717997" cy="0"/>
          </a:xfrm>
          <a:prstGeom prst="line">
            <a:avLst/>
          </a:prstGeom>
          <a:ln w="25400"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971800" y="4267200"/>
            <a:ext cx="3048000" cy="0"/>
          </a:xfrm>
          <a:prstGeom prst="line">
            <a:avLst/>
          </a:prstGeom>
          <a:ln w="25400"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352800" y="5486400"/>
            <a:ext cx="1295400" cy="0"/>
          </a:xfrm>
          <a:prstGeom prst="line">
            <a:avLst/>
          </a:prstGeom>
          <a:ln w="25400"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63344" y="2743200"/>
            <a:ext cx="3013656" cy="0"/>
          </a:xfrm>
          <a:prstGeom prst="line">
            <a:avLst/>
          </a:prstGeom>
          <a:ln w="25400"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791200" y="5334000"/>
            <a:ext cx="3013656" cy="0"/>
          </a:xfrm>
          <a:prstGeom prst="line">
            <a:avLst/>
          </a:prstGeom>
          <a:ln w="25400">
            <a:headEnd type="oval" w="lg" len="lg"/>
            <a:tailEnd type="oval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4327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D8D8D8"/>
                                      </p:to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D8D8D8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D8D8D8"/>
                                      </p:to>
                                    </p:animClr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D8D8D8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D8D8D8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More proof techniques</a:t>
            </a:r>
          </a:p>
          <a:p>
            <a:r>
              <a:rPr lang="en-US" dirty="0"/>
              <a:t>Asymptotic orders of growth</a:t>
            </a:r>
          </a:p>
          <a:p>
            <a:r>
              <a:rPr lang="en-US" dirty="0"/>
              <a:t>Started stable marriage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latinLnBrk="0" hangingPunct="1"/>
            <a:r>
              <a:rPr lang="en-US" dirty="0"/>
              <a:t>Weighted interval scheduling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</a:t>
            </a:r>
            <a:r>
              <a:rPr lang="en-US" b="1" dirty="0"/>
              <a:t>weighted interval scheduling</a:t>
            </a:r>
            <a:r>
              <a:rPr lang="en-US" dirty="0"/>
              <a:t> problem extends interval scheduling by attaching a weight (usually a real number) to each request</a:t>
            </a:r>
          </a:p>
          <a:p>
            <a:r>
              <a:rPr lang="en-US" dirty="0"/>
              <a:t>Now the goal is not to maximize the </a:t>
            </a:r>
            <a:r>
              <a:rPr lang="en-US" b="1" dirty="0"/>
              <a:t>number</a:t>
            </a:r>
            <a:r>
              <a:rPr lang="en-US" dirty="0"/>
              <a:t> of requests served but the total </a:t>
            </a:r>
            <a:r>
              <a:rPr lang="en-US" b="1" dirty="0"/>
              <a:t>weight</a:t>
            </a:r>
          </a:p>
          <a:p>
            <a:r>
              <a:rPr lang="en-US" dirty="0"/>
              <a:t>Our greedy approach is worthless, since some high value requests might be tossed out</a:t>
            </a:r>
          </a:p>
          <a:p>
            <a:r>
              <a:rPr lang="en-US" dirty="0"/>
              <a:t>We could try all possible subsets of requests, but there are </a:t>
            </a:r>
            <a:r>
              <a:rPr lang="en-US" b="1" dirty="0"/>
              <a:t>exponential</a:t>
            </a:r>
            <a:r>
              <a:rPr lang="en-US" dirty="0"/>
              <a:t> of those</a:t>
            </a:r>
          </a:p>
          <a:p>
            <a:r>
              <a:rPr lang="en-US" b="1" dirty="0"/>
              <a:t>Dynamic programming</a:t>
            </a:r>
            <a:r>
              <a:rPr lang="en-US" dirty="0"/>
              <a:t> will allow us to save parts of optimal answers and combine them efficiently</a:t>
            </a:r>
          </a:p>
        </p:txBody>
      </p:sp>
    </p:spTree>
    <p:extLst>
      <p:ext uri="{BB962C8B-B14F-4D97-AF65-F5344CB8AC3E}">
        <p14:creationId xmlns:p14="http://schemas.microsoft.com/office/powerpoint/2010/main" val="4115186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Bipartite graphs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bipartite graph is one whose nodes can be divided into two disjoint sets X and Y</a:t>
            </a:r>
          </a:p>
          <a:p>
            <a:r>
              <a:rPr lang="en-US" dirty="0"/>
              <a:t>There can be edges between set X and set Y</a:t>
            </a:r>
          </a:p>
          <a:p>
            <a:r>
              <a:rPr lang="en-US" dirty="0"/>
              <a:t>There are no edges inside set X or set Y</a:t>
            </a:r>
          </a:p>
          <a:p>
            <a:r>
              <a:rPr lang="en-US" dirty="0"/>
              <a:t>A graph is bipartite if and only if it contains no odd cycles</a:t>
            </a:r>
          </a:p>
        </p:txBody>
      </p:sp>
    </p:spTree>
    <p:extLst>
      <p:ext uri="{BB962C8B-B14F-4D97-AF65-F5344CB8AC3E}">
        <p14:creationId xmlns:p14="http://schemas.microsoft.com/office/powerpoint/2010/main" val="35321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>
            <a:stCxn id="4" idx="4"/>
            <a:endCxn id="10" idx="0"/>
          </p:cNvCxnSpPr>
          <p:nvPr/>
        </p:nvCxnSpPr>
        <p:spPr>
          <a:xfrm rot="5400000">
            <a:off x="2057400" y="3924300"/>
            <a:ext cx="2819400" cy="0"/>
          </a:xfrm>
          <a:prstGeom prst="line">
            <a:avLst/>
          </a:prstGeom>
          <a:ln w="38100" cmpd="sng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5"/>
            <a:endCxn id="11" idx="1"/>
          </p:cNvCxnSpPr>
          <p:nvPr/>
        </p:nvCxnSpPr>
        <p:spPr>
          <a:xfrm rot="16200000" flipH="1">
            <a:off x="2588885" y="3503285"/>
            <a:ext cx="2975630" cy="842030"/>
          </a:xfrm>
          <a:prstGeom prst="line">
            <a:avLst/>
          </a:prstGeom>
          <a:ln w="38100" cmpd="sng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0" idx="7"/>
            <a:endCxn id="5" idx="3"/>
          </p:cNvCxnSpPr>
          <p:nvPr/>
        </p:nvCxnSpPr>
        <p:spPr>
          <a:xfrm rot="5400000" flipH="1" flipV="1">
            <a:off x="2588885" y="3503285"/>
            <a:ext cx="2975630" cy="842030"/>
          </a:xfrm>
          <a:prstGeom prst="line">
            <a:avLst/>
          </a:prstGeom>
          <a:ln w="38100" cmpd="sng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5" idx="5"/>
            <a:endCxn id="12" idx="1"/>
          </p:cNvCxnSpPr>
          <p:nvPr/>
        </p:nvCxnSpPr>
        <p:spPr>
          <a:xfrm rot="16200000" flipH="1">
            <a:off x="3769985" y="3541385"/>
            <a:ext cx="2975630" cy="765830"/>
          </a:xfrm>
          <a:prstGeom prst="line">
            <a:avLst/>
          </a:prstGeom>
          <a:ln w="38100" cmpd="sng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1" idx="7"/>
            <a:endCxn id="7" idx="3"/>
          </p:cNvCxnSpPr>
          <p:nvPr/>
        </p:nvCxnSpPr>
        <p:spPr>
          <a:xfrm rot="5400000" flipH="1" flipV="1">
            <a:off x="4341485" y="2969885"/>
            <a:ext cx="2975630" cy="1908830"/>
          </a:xfrm>
          <a:prstGeom prst="line">
            <a:avLst/>
          </a:prstGeom>
          <a:ln w="38100" cmpd="sng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0" idx="6"/>
            <a:endCxn id="8" idx="3"/>
          </p:cNvCxnSpPr>
          <p:nvPr/>
        </p:nvCxnSpPr>
        <p:spPr>
          <a:xfrm flipV="1">
            <a:off x="3733801" y="2436486"/>
            <a:ext cx="4192915" cy="3164215"/>
          </a:xfrm>
          <a:prstGeom prst="line">
            <a:avLst/>
          </a:prstGeom>
          <a:ln w="38100" cmpd="sng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8" idx="4"/>
            <a:endCxn id="13" idx="7"/>
          </p:cNvCxnSpPr>
          <p:nvPr/>
        </p:nvCxnSpPr>
        <p:spPr>
          <a:xfrm rot="5400000">
            <a:off x="6189337" y="3486151"/>
            <a:ext cx="2897515" cy="954415"/>
          </a:xfrm>
          <a:prstGeom prst="line">
            <a:avLst/>
          </a:prstGeom>
          <a:ln w="38100" cmpd="sng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6" idx="4"/>
            <a:endCxn id="13" idx="1"/>
          </p:cNvCxnSpPr>
          <p:nvPr/>
        </p:nvCxnSpPr>
        <p:spPr>
          <a:xfrm rot="16200000" flipH="1">
            <a:off x="4857751" y="3486150"/>
            <a:ext cx="2897515" cy="954415"/>
          </a:xfrm>
          <a:prstGeom prst="line">
            <a:avLst/>
          </a:prstGeom>
          <a:ln w="38100" cmpd="sng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6" idx="5"/>
            <a:endCxn id="14" idx="1"/>
          </p:cNvCxnSpPr>
          <p:nvPr/>
        </p:nvCxnSpPr>
        <p:spPr>
          <a:xfrm rot="16200000" flipH="1">
            <a:off x="5484485" y="2969885"/>
            <a:ext cx="2975630" cy="1908830"/>
          </a:xfrm>
          <a:prstGeom prst="line">
            <a:avLst/>
          </a:prstGeom>
          <a:ln w="38100" cmpd="sng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6" idx="6"/>
            <a:endCxn id="15" idx="1"/>
          </p:cNvCxnSpPr>
          <p:nvPr/>
        </p:nvCxnSpPr>
        <p:spPr>
          <a:xfrm>
            <a:off x="6096001" y="2247901"/>
            <a:ext cx="2973715" cy="3164215"/>
          </a:xfrm>
          <a:prstGeom prst="line">
            <a:avLst/>
          </a:prstGeom>
          <a:ln w="38100" cmpd="sng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5" idx="0"/>
            <a:endCxn id="9" idx="4"/>
          </p:cNvCxnSpPr>
          <p:nvPr/>
        </p:nvCxnSpPr>
        <p:spPr>
          <a:xfrm rot="5400000" flipH="1" flipV="1">
            <a:off x="7848600" y="3924300"/>
            <a:ext cx="2819400" cy="0"/>
          </a:xfrm>
          <a:prstGeom prst="line">
            <a:avLst/>
          </a:prstGeom>
          <a:ln w="38100" cmpd="sng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Bipartite graph</a:t>
            </a:r>
          </a:p>
        </p:txBody>
      </p:sp>
      <p:sp>
        <p:nvSpPr>
          <p:cNvPr id="4" name="Oval 3"/>
          <p:cNvSpPr/>
          <p:nvPr/>
        </p:nvSpPr>
        <p:spPr>
          <a:xfrm>
            <a:off x="3200400" y="1981200"/>
            <a:ext cx="533400" cy="533400"/>
          </a:xfrm>
          <a:prstGeom prst="ellipse">
            <a:avLst/>
          </a:prstGeom>
          <a:ln w="38100" cmpd="sng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5" name="Oval 4"/>
          <p:cNvSpPr/>
          <p:nvPr/>
        </p:nvSpPr>
        <p:spPr>
          <a:xfrm>
            <a:off x="4419600" y="1981200"/>
            <a:ext cx="533400" cy="533400"/>
          </a:xfrm>
          <a:prstGeom prst="ellipse">
            <a:avLst/>
          </a:prstGeom>
          <a:ln w="38100" cmpd="sng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6" name="Oval 5"/>
          <p:cNvSpPr/>
          <p:nvPr/>
        </p:nvSpPr>
        <p:spPr>
          <a:xfrm>
            <a:off x="5562600" y="1981200"/>
            <a:ext cx="533400" cy="533400"/>
          </a:xfrm>
          <a:prstGeom prst="ellipse">
            <a:avLst/>
          </a:prstGeom>
          <a:ln w="38100" cmpd="sng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7" name="Oval 6"/>
          <p:cNvSpPr/>
          <p:nvPr/>
        </p:nvSpPr>
        <p:spPr>
          <a:xfrm>
            <a:off x="6705600" y="1981200"/>
            <a:ext cx="533400" cy="533400"/>
          </a:xfrm>
          <a:prstGeom prst="ellipse">
            <a:avLst/>
          </a:prstGeom>
          <a:ln w="38100" cmpd="sng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</p:txBody>
      </p:sp>
      <p:sp>
        <p:nvSpPr>
          <p:cNvPr id="8" name="Oval 7"/>
          <p:cNvSpPr/>
          <p:nvPr/>
        </p:nvSpPr>
        <p:spPr>
          <a:xfrm>
            <a:off x="7848600" y="1981200"/>
            <a:ext cx="533400" cy="533400"/>
          </a:xfrm>
          <a:prstGeom prst="ellipse">
            <a:avLst/>
          </a:prstGeom>
          <a:ln w="38100" cmpd="sng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sp>
        <p:nvSpPr>
          <p:cNvPr id="9" name="Oval 8"/>
          <p:cNvSpPr/>
          <p:nvPr/>
        </p:nvSpPr>
        <p:spPr>
          <a:xfrm>
            <a:off x="8991600" y="1981200"/>
            <a:ext cx="533400" cy="533400"/>
          </a:xfrm>
          <a:prstGeom prst="ellipse">
            <a:avLst/>
          </a:prstGeom>
          <a:ln w="38100" cmpd="sng"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</a:p>
        </p:txBody>
      </p:sp>
      <p:sp>
        <p:nvSpPr>
          <p:cNvPr id="10" name="Oval 9"/>
          <p:cNvSpPr/>
          <p:nvPr/>
        </p:nvSpPr>
        <p:spPr>
          <a:xfrm>
            <a:off x="3200400" y="5334000"/>
            <a:ext cx="533400" cy="533400"/>
          </a:xfrm>
          <a:prstGeom prst="ellipse">
            <a:avLst/>
          </a:prstGeom>
          <a:ln w="38100" cmpd="sng"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</a:t>
            </a:r>
          </a:p>
        </p:txBody>
      </p:sp>
      <p:sp>
        <p:nvSpPr>
          <p:cNvPr id="11" name="Oval 10"/>
          <p:cNvSpPr/>
          <p:nvPr/>
        </p:nvSpPr>
        <p:spPr>
          <a:xfrm>
            <a:off x="4419600" y="5334000"/>
            <a:ext cx="533400" cy="533400"/>
          </a:xfrm>
          <a:prstGeom prst="ellipse">
            <a:avLst/>
          </a:prstGeom>
          <a:ln w="38100" cmpd="sng"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</a:t>
            </a:r>
          </a:p>
        </p:txBody>
      </p:sp>
      <p:sp>
        <p:nvSpPr>
          <p:cNvPr id="12" name="Oval 11"/>
          <p:cNvSpPr/>
          <p:nvPr/>
        </p:nvSpPr>
        <p:spPr>
          <a:xfrm>
            <a:off x="5562600" y="5334000"/>
            <a:ext cx="533400" cy="533400"/>
          </a:xfrm>
          <a:prstGeom prst="ellipse">
            <a:avLst/>
          </a:prstGeom>
          <a:ln w="38100" cmpd="sng"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</a:t>
            </a:r>
          </a:p>
        </p:txBody>
      </p:sp>
      <p:sp>
        <p:nvSpPr>
          <p:cNvPr id="13" name="Oval 12"/>
          <p:cNvSpPr/>
          <p:nvPr/>
        </p:nvSpPr>
        <p:spPr>
          <a:xfrm>
            <a:off x="6705600" y="5334000"/>
            <a:ext cx="533400" cy="533400"/>
          </a:xfrm>
          <a:prstGeom prst="ellipse">
            <a:avLst/>
          </a:prstGeom>
          <a:ln w="38100" cmpd="sng"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J</a:t>
            </a:r>
          </a:p>
        </p:txBody>
      </p:sp>
      <p:sp>
        <p:nvSpPr>
          <p:cNvPr id="14" name="Oval 13"/>
          <p:cNvSpPr/>
          <p:nvPr/>
        </p:nvSpPr>
        <p:spPr>
          <a:xfrm>
            <a:off x="7848600" y="5334000"/>
            <a:ext cx="533400" cy="533400"/>
          </a:xfrm>
          <a:prstGeom prst="ellipse">
            <a:avLst/>
          </a:prstGeom>
          <a:ln w="38100" cmpd="sng"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</a:t>
            </a:r>
          </a:p>
        </p:txBody>
      </p:sp>
      <p:sp>
        <p:nvSpPr>
          <p:cNvPr id="15" name="Oval 14"/>
          <p:cNvSpPr/>
          <p:nvPr/>
        </p:nvSpPr>
        <p:spPr>
          <a:xfrm>
            <a:off x="8991600" y="5334000"/>
            <a:ext cx="533400" cy="533400"/>
          </a:xfrm>
          <a:prstGeom prst="ellipse">
            <a:avLst/>
          </a:prstGeom>
          <a:ln w="38100" cmpd="sng"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33600" y="181987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accent2"/>
                </a:solidFill>
              </a:rPr>
              <a:t>X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33600" y="5105400"/>
            <a:ext cx="838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chemeClr val="accent4"/>
                </a:solidFill>
              </a:rPr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21979578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Bipartite matching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b="1" dirty="0"/>
              <a:t>perfect matching</a:t>
            </a:r>
            <a:r>
              <a:rPr lang="en-US" dirty="0"/>
              <a:t> is when every node in set X and every node in set Y is matched</a:t>
            </a:r>
          </a:p>
          <a:p>
            <a:r>
              <a:rPr lang="en-US" dirty="0"/>
              <a:t>It is not always possible to have a perfect matching</a:t>
            </a:r>
          </a:p>
          <a:p>
            <a:r>
              <a:rPr lang="en-US" dirty="0"/>
              <a:t>We can still try to find a </a:t>
            </a:r>
            <a:r>
              <a:rPr lang="en-US" b="1" dirty="0"/>
              <a:t>maximum matching</a:t>
            </a:r>
            <a:r>
              <a:rPr lang="en-US" dirty="0"/>
              <a:t> in which as many nodes are matched up as possible</a:t>
            </a:r>
          </a:p>
          <a:p>
            <a:r>
              <a:rPr lang="en-US" dirty="0"/>
              <a:t>Our algorithm will use the idea of an augmenting path, which is useful in many network flow problems</a:t>
            </a:r>
          </a:p>
          <a:p>
            <a:r>
              <a:rPr lang="en-US" dirty="0"/>
              <a:t>This technique is neither greedy nor dynamic programming</a:t>
            </a:r>
          </a:p>
        </p:txBody>
      </p:sp>
    </p:spTree>
    <p:extLst>
      <p:ext uri="{BB962C8B-B14F-4D97-AF65-F5344CB8AC3E}">
        <p14:creationId xmlns:p14="http://schemas.microsoft.com/office/powerpoint/2010/main" val="1072117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0" eaLnBrk="1" latinLnBrk="0" hangingPunct="1"/>
            <a:r>
              <a:rPr lang="en-US" dirty="0"/>
              <a:t>Independent 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Independent set is another graph problem</a:t>
            </a:r>
          </a:p>
          <a:p>
            <a:r>
              <a:rPr lang="en-US" dirty="0"/>
              <a:t>Given an undirected graph, find the largest set of nodes that are not connected to each other</a:t>
            </a:r>
          </a:p>
          <a:p>
            <a:r>
              <a:rPr lang="en-US" dirty="0"/>
              <a:t>Doesn't sound too bad, right?</a:t>
            </a:r>
          </a:p>
          <a:p>
            <a:r>
              <a:rPr lang="en-US" dirty="0"/>
              <a:t>Practical application:</a:t>
            </a:r>
          </a:p>
          <a:p>
            <a:pPr lvl="1"/>
            <a:r>
              <a:rPr lang="en-US" dirty="0"/>
              <a:t>Nodes represent friends of yours</a:t>
            </a:r>
          </a:p>
          <a:p>
            <a:pPr lvl="1"/>
            <a:r>
              <a:rPr lang="en-US" dirty="0"/>
              <a:t>An edge between those two nodes means they hate each other</a:t>
            </a:r>
          </a:p>
          <a:p>
            <a:pPr lvl="1"/>
            <a:r>
              <a:rPr lang="en-US" dirty="0"/>
              <a:t>What's the largest group of friends you could invite to a party if you don't want any to hate each other?</a:t>
            </a:r>
          </a:p>
        </p:txBody>
      </p:sp>
    </p:spTree>
    <p:extLst>
      <p:ext uri="{BB962C8B-B14F-4D97-AF65-F5344CB8AC3E}">
        <p14:creationId xmlns:p14="http://schemas.microsoft.com/office/powerpoint/2010/main" val="27587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Independent set example</a:t>
            </a:r>
          </a:p>
        </p:txBody>
      </p:sp>
      <p:sp>
        <p:nvSpPr>
          <p:cNvPr id="4" name="Oval 3"/>
          <p:cNvSpPr/>
          <p:nvPr/>
        </p:nvSpPr>
        <p:spPr>
          <a:xfrm>
            <a:off x="3200400" y="2116328"/>
            <a:ext cx="7620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7" name="Oval 6"/>
          <p:cNvSpPr/>
          <p:nvPr/>
        </p:nvSpPr>
        <p:spPr>
          <a:xfrm>
            <a:off x="4648200" y="3438652"/>
            <a:ext cx="7620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</a:t>
            </a:r>
          </a:p>
        </p:txBody>
      </p:sp>
      <p:sp>
        <p:nvSpPr>
          <p:cNvPr id="8" name="Oval 7"/>
          <p:cNvSpPr/>
          <p:nvPr/>
        </p:nvSpPr>
        <p:spPr>
          <a:xfrm>
            <a:off x="5829300" y="2116328"/>
            <a:ext cx="7620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</a:t>
            </a:r>
          </a:p>
        </p:txBody>
      </p:sp>
      <p:sp>
        <p:nvSpPr>
          <p:cNvPr id="9" name="Oval 8"/>
          <p:cNvSpPr/>
          <p:nvPr/>
        </p:nvSpPr>
        <p:spPr>
          <a:xfrm>
            <a:off x="6667500" y="3716528"/>
            <a:ext cx="7620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</a:t>
            </a:r>
          </a:p>
        </p:txBody>
      </p:sp>
      <p:sp>
        <p:nvSpPr>
          <p:cNvPr id="10" name="Oval 9"/>
          <p:cNvSpPr/>
          <p:nvPr/>
        </p:nvSpPr>
        <p:spPr>
          <a:xfrm>
            <a:off x="2832100" y="3819652"/>
            <a:ext cx="7620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</a:p>
        </p:txBody>
      </p:sp>
      <p:sp>
        <p:nvSpPr>
          <p:cNvPr id="11" name="Oval 10"/>
          <p:cNvSpPr/>
          <p:nvPr/>
        </p:nvSpPr>
        <p:spPr>
          <a:xfrm>
            <a:off x="4800600" y="5638800"/>
            <a:ext cx="7620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</p:txBody>
      </p:sp>
      <p:sp>
        <p:nvSpPr>
          <p:cNvPr id="12" name="Oval 11"/>
          <p:cNvSpPr/>
          <p:nvPr/>
        </p:nvSpPr>
        <p:spPr>
          <a:xfrm>
            <a:off x="7772400" y="4935728"/>
            <a:ext cx="7620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13" name="Oval 12"/>
          <p:cNvSpPr/>
          <p:nvPr/>
        </p:nvSpPr>
        <p:spPr>
          <a:xfrm>
            <a:off x="8153400" y="2192528"/>
            <a:ext cx="7620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cxnSp>
        <p:nvCxnSpPr>
          <p:cNvPr id="15" name="Straight Connector 14"/>
          <p:cNvCxnSpPr>
            <a:stCxn id="4" idx="5"/>
            <a:endCxn id="7" idx="1"/>
          </p:cNvCxnSpPr>
          <p:nvPr/>
        </p:nvCxnSpPr>
        <p:spPr>
          <a:xfrm>
            <a:off x="3850808" y="2766736"/>
            <a:ext cx="908984" cy="7835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4" idx="6"/>
            <a:endCxn id="8" idx="2"/>
          </p:cNvCxnSpPr>
          <p:nvPr/>
        </p:nvCxnSpPr>
        <p:spPr>
          <a:xfrm>
            <a:off x="3962400" y="2497328"/>
            <a:ext cx="18669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4" idx="4"/>
            <a:endCxn id="10" idx="0"/>
          </p:cNvCxnSpPr>
          <p:nvPr/>
        </p:nvCxnSpPr>
        <p:spPr>
          <a:xfrm flipH="1">
            <a:off x="3213100" y="2878328"/>
            <a:ext cx="368300" cy="9413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0" idx="5"/>
            <a:endCxn id="11" idx="1"/>
          </p:cNvCxnSpPr>
          <p:nvPr/>
        </p:nvCxnSpPr>
        <p:spPr>
          <a:xfrm>
            <a:off x="3482508" y="4470060"/>
            <a:ext cx="1429684" cy="128033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3" idx="3"/>
            <a:endCxn id="9" idx="7"/>
          </p:cNvCxnSpPr>
          <p:nvPr/>
        </p:nvCxnSpPr>
        <p:spPr>
          <a:xfrm flipH="1">
            <a:off x="7317908" y="2842936"/>
            <a:ext cx="947084" cy="9851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7" idx="4"/>
            <a:endCxn id="11" idx="0"/>
          </p:cNvCxnSpPr>
          <p:nvPr/>
        </p:nvCxnSpPr>
        <p:spPr>
          <a:xfrm>
            <a:off x="5029200" y="4200652"/>
            <a:ext cx="152400" cy="143814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7" idx="5"/>
            <a:endCxn id="12" idx="2"/>
          </p:cNvCxnSpPr>
          <p:nvPr/>
        </p:nvCxnSpPr>
        <p:spPr>
          <a:xfrm>
            <a:off x="5298608" y="4089060"/>
            <a:ext cx="2473792" cy="122766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7" idx="6"/>
            <a:endCxn id="9" idx="2"/>
          </p:cNvCxnSpPr>
          <p:nvPr/>
        </p:nvCxnSpPr>
        <p:spPr>
          <a:xfrm>
            <a:off x="5410200" y="3819652"/>
            <a:ext cx="1257300" cy="27787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8" idx="6"/>
            <a:endCxn id="13" idx="2"/>
          </p:cNvCxnSpPr>
          <p:nvPr/>
        </p:nvCxnSpPr>
        <p:spPr>
          <a:xfrm>
            <a:off x="6591300" y="2497328"/>
            <a:ext cx="1562100" cy="76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7" idx="7"/>
            <a:endCxn id="8" idx="3"/>
          </p:cNvCxnSpPr>
          <p:nvPr/>
        </p:nvCxnSpPr>
        <p:spPr>
          <a:xfrm flipV="1">
            <a:off x="5298608" y="2766736"/>
            <a:ext cx="642284" cy="7835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61777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NP-complete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Independent set is NP-complete</a:t>
            </a:r>
          </a:p>
          <a:p>
            <a:r>
              <a:rPr lang="en-US" dirty="0"/>
              <a:t>That means:</a:t>
            </a:r>
          </a:p>
          <a:p>
            <a:pPr lvl="1"/>
            <a:r>
              <a:rPr lang="en-US" dirty="0"/>
              <a:t>The best algorithm we know is exponential (try all subsets of vertices)</a:t>
            </a:r>
          </a:p>
          <a:p>
            <a:pPr lvl="1"/>
            <a:r>
              <a:rPr lang="en-US" dirty="0"/>
              <a:t>All other NP-complete problems can be turned into it</a:t>
            </a:r>
          </a:p>
          <a:p>
            <a:pPr lvl="1"/>
            <a:r>
              <a:rPr lang="en-US" dirty="0"/>
              <a:t>Even all polynomial time problems can be turned into it (though it's not always easy to see how)</a:t>
            </a:r>
          </a:p>
        </p:txBody>
      </p:sp>
    </p:spTree>
    <p:extLst>
      <p:ext uri="{BB962C8B-B14F-4D97-AF65-F5344CB8AC3E}">
        <p14:creationId xmlns:p14="http://schemas.microsoft.com/office/powerpoint/2010/main" val="946753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Solving interval scheduling with independent 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Take your interval scheduling problem and make all the requests nodes</a:t>
            </a:r>
          </a:p>
          <a:p>
            <a:r>
              <a:rPr lang="en-US" dirty="0"/>
              <a:t>If the nodes overlap, put an edge between them</a:t>
            </a:r>
          </a:p>
          <a:p>
            <a:r>
              <a:rPr lang="en-US" dirty="0"/>
              <a:t>Then, run your independent set algorithm</a:t>
            </a:r>
          </a:p>
          <a:p>
            <a:r>
              <a:rPr lang="en-US" dirty="0"/>
              <a:t>Magically, you'll get exactly those nodes corresponding to the largest set of non-overlapping requests</a:t>
            </a:r>
          </a:p>
        </p:txBody>
      </p:sp>
    </p:spTree>
    <p:extLst>
      <p:ext uri="{BB962C8B-B14F-4D97-AF65-F5344CB8AC3E}">
        <p14:creationId xmlns:p14="http://schemas.microsoft.com/office/powerpoint/2010/main" val="2319854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Solving bipartite matching with independent 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little confusing!</a:t>
            </a:r>
          </a:p>
          <a:p>
            <a:r>
              <a:rPr lang="en-US" dirty="0"/>
              <a:t>Make a new graph where there's a node corresponding to every edge from the bipartite graph</a:t>
            </a:r>
          </a:p>
          <a:p>
            <a:r>
              <a:rPr lang="en-US" dirty="0"/>
              <a:t>Now, connect every node in the new graph to every other node (which was an edge) that shared endpoints in the original graph</a:t>
            </a:r>
          </a:p>
          <a:p>
            <a:r>
              <a:rPr lang="en-US" dirty="0"/>
              <a:t>Running an independent set algorithm will now pick the largest set of nodes (which were edges) such that none of the nodes are connected</a:t>
            </a:r>
          </a:p>
          <a:p>
            <a:r>
              <a:rPr lang="en-US" dirty="0"/>
              <a:t>Thus, only edges in the original graph will be selected if they don't share endpoints</a:t>
            </a:r>
          </a:p>
        </p:txBody>
      </p:sp>
    </p:spTree>
    <p:extLst>
      <p:ext uri="{BB962C8B-B14F-4D97-AF65-F5344CB8AC3E}">
        <p14:creationId xmlns:p14="http://schemas.microsoft.com/office/powerpoint/2010/main" val="3106484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 eaLnBrk="1" latinLnBrk="0" hangingPunct="1"/>
            <a:r>
              <a:rPr lang="en-US" dirty="0"/>
              <a:t>Competitive facility 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Imagine that you have a graph where nodes represent locations</a:t>
            </a:r>
          </a:p>
          <a:p>
            <a:r>
              <a:rPr lang="en-US" dirty="0"/>
              <a:t>There are edges between locations that are "too close" to both have coffee shops</a:t>
            </a:r>
          </a:p>
          <a:p>
            <a:r>
              <a:rPr lang="en-US" dirty="0"/>
              <a:t>Each node has a value associated with it, giving how much coffee you can sell</a:t>
            </a:r>
          </a:p>
          <a:p>
            <a:r>
              <a:rPr lang="en-US" dirty="0"/>
              <a:t>What if there are two companies that each take turns picking a location to build their next coffee shop?</a:t>
            </a:r>
          </a:p>
          <a:p>
            <a:r>
              <a:rPr lang="en-US" dirty="0"/>
              <a:t>What algorithm should either company follow to guarantee the most value? Or to guarantee at least a certain amount of value?</a:t>
            </a:r>
          </a:p>
        </p:txBody>
      </p:sp>
    </p:spTree>
    <p:extLst>
      <p:ext uri="{BB962C8B-B14F-4D97-AF65-F5344CB8AC3E}">
        <p14:creationId xmlns:p14="http://schemas.microsoft.com/office/powerpoint/2010/main" val="84151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PSPACE-complete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competitive facility location problem is PSPACE-complete</a:t>
            </a:r>
          </a:p>
          <a:p>
            <a:pPr lvl="1"/>
            <a:r>
              <a:rPr lang="en-US" dirty="0"/>
              <a:t>Problems that can be solved using only polynomial space and unbounded time</a:t>
            </a:r>
          </a:p>
          <a:p>
            <a:r>
              <a:rPr lang="en-US" dirty="0"/>
              <a:t>It is believed to be even harder than NP-complete</a:t>
            </a:r>
          </a:p>
          <a:p>
            <a:r>
              <a:rPr lang="en-US" dirty="0"/>
              <a:t>Even though coffee chains don't play games like this, PSPACE-complete problems include generalizations of:</a:t>
            </a:r>
          </a:p>
          <a:p>
            <a:pPr lvl="1"/>
            <a:r>
              <a:rPr lang="en-US" dirty="0"/>
              <a:t>Almost every board game</a:t>
            </a:r>
          </a:p>
          <a:p>
            <a:pPr lvl="1"/>
            <a:r>
              <a:rPr lang="en-US" dirty="0"/>
              <a:t>Game theory problems</a:t>
            </a:r>
          </a:p>
          <a:p>
            <a:pPr lvl="1"/>
            <a:r>
              <a:rPr lang="en-US" dirty="0"/>
              <a:t>Serious AI problems</a:t>
            </a:r>
          </a:p>
        </p:txBody>
      </p:sp>
    </p:spTree>
    <p:extLst>
      <p:ext uri="{BB962C8B-B14F-4D97-AF65-F5344CB8AC3E}">
        <p14:creationId xmlns:p14="http://schemas.microsoft.com/office/powerpoint/2010/main" val="4089152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2243328"/>
          </a:xfrm>
        </p:spPr>
        <p:txBody>
          <a:bodyPr>
            <a:normAutofit/>
          </a:bodyPr>
          <a:lstStyle/>
          <a:p>
            <a:r>
              <a:rPr lang="en-US" dirty="0"/>
              <a:t>Three-sentence summary of an efficient solution to Stable Marriage</a:t>
            </a:r>
          </a:p>
        </p:txBody>
      </p:sp>
    </p:spTree>
    <p:extLst>
      <p:ext uri="{BB962C8B-B14F-4D97-AF65-F5344CB8AC3E}">
        <p14:creationId xmlns:p14="http://schemas.microsoft.com/office/powerpoint/2010/main" val="22077317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Stable Marriage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6821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array is a random access list data structure available in many programming languages</a:t>
            </a:r>
          </a:p>
          <a:p>
            <a:r>
              <a:rPr lang="en-US" dirty="0"/>
              <a:t>An array of length </a:t>
            </a:r>
            <a:r>
              <a:rPr lang="en-US" b="1" i="1" dirty="0"/>
              <a:t>n</a:t>
            </a:r>
            <a:r>
              <a:rPr lang="en-US" dirty="0"/>
              <a:t> has the following properties:</a:t>
            </a:r>
          </a:p>
          <a:p>
            <a:pPr lvl="1"/>
            <a:r>
              <a:rPr lang="en-US" dirty="0"/>
              <a:t>Retrieving the </a:t>
            </a:r>
            <a:r>
              <a:rPr lang="en-US" b="1" i="1" dirty="0" err="1"/>
              <a:t>i</a:t>
            </a:r>
            <a:r>
              <a:rPr lang="en-US" baseline="30000" dirty="0" err="1"/>
              <a:t>th</a:t>
            </a:r>
            <a:r>
              <a:rPr lang="en-US" dirty="0"/>
              <a:t> element in the list takes O(1) time</a:t>
            </a:r>
          </a:p>
          <a:p>
            <a:pPr lvl="1"/>
            <a:r>
              <a:rPr lang="en-US" dirty="0"/>
              <a:t>Checking to see if an element appears in an unordered array takes O(</a:t>
            </a:r>
            <a:r>
              <a:rPr lang="en-US" b="1" i="1" dirty="0"/>
              <a:t>n</a:t>
            </a:r>
            <a:r>
              <a:rPr lang="en-US" dirty="0"/>
              <a:t>) time</a:t>
            </a:r>
          </a:p>
          <a:p>
            <a:pPr lvl="1"/>
            <a:r>
              <a:rPr lang="en-US" dirty="0"/>
              <a:t>Checking to see if an element appears in a sorted array takes O(log </a:t>
            </a:r>
            <a:r>
              <a:rPr lang="en-US" b="1" i="1" dirty="0"/>
              <a:t>n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Adding or removing elements can take O(</a:t>
            </a:r>
            <a:r>
              <a:rPr lang="en-US" b="1" i="1" dirty="0"/>
              <a:t>n</a:t>
            </a:r>
            <a:r>
              <a:rPr lang="en-US" dirty="0"/>
              <a:t>) time to move elements over or resize the array</a:t>
            </a:r>
          </a:p>
        </p:txBody>
      </p:sp>
    </p:spTree>
    <p:extLst>
      <p:ext uri="{BB962C8B-B14F-4D97-AF65-F5344CB8AC3E}">
        <p14:creationId xmlns:p14="http://schemas.microsoft.com/office/powerpoint/2010/main" val="3849516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linked list is a sequential access list data structure available in most programming languages</a:t>
            </a:r>
          </a:p>
          <a:p>
            <a:r>
              <a:rPr lang="en-US" dirty="0"/>
              <a:t>A list has the following properties:</a:t>
            </a:r>
          </a:p>
          <a:p>
            <a:pPr lvl="1"/>
            <a:r>
              <a:rPr lang="en-US" dirty="0"/>
              <a:t>Retrieving the </a:t>
            </a:r>
            <a:r>
              <a:rPr lang="en-US" b="1" i="1" dirty="0" err="1"/>
              <a:t>i</a:t>
            </a:r>
            <a:r>
              <a:rPr lang="en-US" baseline="30000" dirty="0" err="1"/>
              <a:t>th</a:t>
            </a:r>
            <a:r>
              <a:rPr lang="en-US" dirty="0"/>
              <a:t> element in the list takes O(</a:t>
            </a:r>
            <a:r>
              <a:rPr lang="en-US" b="1" i="1" dirty="0" err="1"/>
              <a:t>i</a:t>
            </a:r>
            <a:r>
              <a:rPr lang="en-US" dirty="0"/>
              <a:t>) time</a:t>
            </a:r>
          </a:p>
          <a:p>
            <a:pPr lvl="1"/>
            <a:r>
              <a:rPr lang="en-US" dirty="0"/>
              <a:t>Checking to see if an element appears may always take O(</a:t>
            </a:r>
            <a:r>
              <a:rPr lang="en-US" b="1" i="1" dirty="0"/>
              <a:t>n</a:t>
            </a:r>
            <a:r>
              <a:rPr lang="en-US" dirty="0"/>
              <a:t>) time</a:t>
            </a:r>
          </a:p>
          <a:p>
            <a:pPr lvl="1"/>
            <a:r>
              <a:rPr lang="en-US" dirty="0"/>
              <a:t>Adding or removing elements from the beginning and end of the linked list usually takes O(1) time</a:t>
            </a:r>
          </a:p>
        </p:txBody>
      </p:sp>
    </p:spTree>
    <p:extLst>
      <p:ext uri="{BB962C8B-B14F-4D97-AF65-F5344CB8AC3E}">
        <p14:creationId xmlns:p14="http://schemas.microsoft.com/office/powerpoint/2010/main" val="2436269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Gale-Shapley Pseudocode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525780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While there is man </a:t>
            </a:r>
            <a:r>
              <a:rPr lang="en-US" sz="2400" i="1" dirty="0"/>
              <a:t>m</a:t>
            </a:r>
            <a:r>
              <a:rPr lang="en-US" sz="2400" dirty="0"/>
              <a:t> who is free and hasn't proposed to every woman</a:t>
            </a:r>
          </a:p>
          <a:p>
            <a:pPr lvl="1"/>
            <a:r>
              <a:rPr lang="en-US" sz="2400" dirty="0"/>
              <a:t>Choose any such man </a:t>
            </a:r>
            <a:r>
              <a:rPr lang="en-US" sz="2400" i="1" dirty="0"/>
              <a:t>m</a:t>
            </a:r>
          </a:p>
          <a:p>
            <a:pPr lvl="1"/>
            <a:r>
              <a:rPr lang="en-US" sz="2400" dirty="0"/>
              <a:t>Let </a:t>
            </a:r>
            <a:r>
              <a:rPr lang="en-US" sz="2400" i="1" dirty="0"/>
              <a:t>w</a:t>
            </a:r>
            <a:r>
              <a:rPr lang="en-US" sz="2400" dirty="0"/>
              <a:t> be the highest-ranked woman in </a:t>
            </a:r>
            <a:r>
              <a:rPr lang="en-US" sz="2400" i="1" dirty="0"/>
              <a:t>m</a:t>
            </a:r>
            <a:r>
              <a:rPr lang="en-US" sz="2400" dirty="0"/>
              <a:t>'s preferences that </a:t>
            </a:r>
            <a:r>
              <a:rPr lang="en-US" sz="2400" i="1" dirty="0"/>
              <a:t>m</a:t>
            </a:r>
            <a:r>
              <a:rPr lang="en-US" sz="2400" dirty="0"/>
              <a:t> hasn't proposed to yet</a:t>
            </a:r>
          </a:p>
          <a:p>
            <a:pPr lvl="1"/>
            <a:r>
              <a:rPr lang="en-US" sz="2400" dirty="0"/>
              <a:t>If </a:t>
            </a:r>
            <a:r>
              <a:rPr lang="en-US" sz="2400" i="1" dirty="0"/>
              <a:t>w</a:t>
            </a:r>
            <a:r>
              <a:rPr lang="en-US" sz="2400" dirty="0"/>
              <a:t> is free then</a:t>
            </a:r>
          </a:p>
          <a:p>
            <a:pPr lvl="2"/>
            <a:r>
              <a:rPr lang="en-US" dirty="0"/>
              <a:t>(</a:t>
            </a:r>
            <a:r>
              <a:rPr lang="en-US" i="1" dirty="0"/>
              <a:t>m</a:t>
            </a:r>
            <a:r>
              <a:rPr lang="en-US" dirty="0"/>
              <a:t>, </a:t>
            </a:r>
            <a:r>
              <a:rPr lang="en-US" i="1" dirty="0"/>
              <a:t>w</a:t>
            </a:r>
            <a:r>
              <a:rPr lang="en-US" dirty="0"/>
              <a:t>) become engaged</a:t>
            </a:r>
          </a:p>
          <a:p>
            <a:pPr lvl="1"/>
            <a:r>
              <a:rPr lang="en-US" sz="2400" dirty="0"/>
              <a:t>Else </a:t>
            </a:r>
            <a:r>
              <a:rPr lang="en-US" sz="2400" i="1" dirty="0"/>
              <a:t>w</a:t>
            </a:r>
            <a:r>
              <a:rPr lang="en-US" sz="2400" dirty="0"/>
              <a:t> is engaged to some man called </a:t>
            </a:r>
            <a:r>
              <a:rPr lang="en-US" sz="2400" i="1" dirty="0"/>
              <a:t>m</a:t>
            </a:r>
            <a:r>
              <a:rPr lang="en-US" sz="2400" dirty="0"/>
              <a:t>'</a:t>
            </a:r>
          </a:p>
          <a:p>
            <a:pPr lvl="2"/>
            <a:r>
              <a:rPr lang="en-US" dirty="0"/>
              <a:t>If </a:t>
            </a:r>
            <a:r>
              <a:rPr lang="en-US" i="1" dirty="0"/>
              <a:t>w</a:t>
            </a:r>
            <a:r>
              <a:rPr lang="en-US" dirty="0"/>
              <a:t> prefers </a:t>
            </a:r>
            <a:r>
              <a:rPr lang="en-US" i="1" dirty="0"/>
              <a:t>m’</a:t>
            </a:r>
            <a:r>
              <a:rPr lang="en-US" dirty="0"/>
              <a:t> to </a:t>
            </a:r>
            <a:r>
              <a:rPr lang="en-US" i="1" dirty="0"/>
              <a:t>m</a:t>
            </a:r>
            <a:endParaRPr lang="en-US" dirty="0"/>
          </a:p>
          <a:p>
            <a:pPr lvl="3"/>
            <a:r>
              <a:rPr lang="en-US" sz="2400" i="1" dirty="0"/>
              <a:t>m</a:t>
            </a:r>
            <a:r>
              <a:rPr lang="en-US" sz="2400" dirty="0"/>
              <a:t> remains free</a:t>
            </a:r>
          </a:p>
          <a:p>
            <a:pPr lvl="2"/>
            <a:r>
              <a:rPr lang="en-US" dirty="0"/>
              <a:t>Else</a:t>
            </a:r>
          </a:p>
          <a:p>
            <a:pPr lvl="3"/>
            <a:r>
              <a:rPr lang="en-US" sz="2400" dirty="0"/>
              <a:t>(</a:t>
            </a:r>
            <a:r>
              <a:rPr lang="en-US" sz="2400" i="1" dirty="0" err="1"/>
              <a:t>m</a:t>
            </a:r>
            <a:r>
              <a:rPr lang="en-US" sz="2400" dirty="0" err="1"/>
              <a:t>,</a:t>
            </a:r>
            <a:r>
              <a:rPr lang="en-US" sz="2400" i="1" dirty="0" err="1"/>
              <a:t>w</a:t>
            </a:r>
            <a:r>
              <a:rPr lang="en-US" sz="2400" dirty="0"/>
              <a:t>) become engaged</a:t>
            </a:r>
          </a:p>
          <a:p>
            <a:pPr lvl="3"/>
            <a:r>
              <a:rPr lang="en-US" sz="2400" i="1" dirty="0"/>
              <a:t>m</a:t>
            </a:r>
            <a:r>
              <a:rPr lang="en-US" sz="2400" dirty="0"/>
              <a:t>' becomes free</a:t>
            </a:r>
          </a:p>
          <a:p>
            <a:r>
              <a:rPr lang="en-US" sz="2400" dirty="0"/>
              <a:t>Return the set of engaged pairs</a:t>
            </a:r>
          </a:p>
        </p:txBody>
      </p:sp>
    </p:spTree>
    <p:extLst>
      <p:ext uri="{BB962C8B-B14F-4D97-AF65-F5344CB8AC3E}">
        <p14:creationId xmlns:p14="http://schemas.microsoft.com/office/powerpoint/2010/main" val="1501284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in the loop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iteration of the loop, we need to do four things efficiently: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Find a free man </a:t>
            </a:r>
            <a:r>
              <a:rPr lang="en-US" b="1" i="1" dirty="0"/>
              <a:t>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Find the highest-ranked woman </a:t>
            </a:r>
            <a:r>
              <a:rPr lang="en-US" b="1" i="1" dirty="0"/>
              <a:t>w</a:t>
            </a:r>
            <a:r>
              <a:rPr lang="en-US" dirty="0"/>
              <a:t> that </a:t>
            </a:r>
            <a:r>
              <a:rPr lang="en-US" b="1" i="1" dirty="0"/>
              <a:t>m</a:t>
            </a:r>
            <a:r>
              <a:rPr lang="en-US" dirty="0"/>
              <a:t> hasn't proposed to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See if </a:t>
            </a:r>
            <a:r>
              <a:rPr lang="en-US" b="1" i="1" dirty="0"/>
              <a:t>w</a:t>
            </a:r>
            <a:r>
              <a:rPr lang="en-US" dirty="0"/>
              <a:t> is currently engaged and, if so, her current partner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For a woman </a:t>
            </a:r>
            <a:r>
              <a:rPr lang="en-US" b="1" i="1" dirty="0"/>
              <a:t>w</a:t>
            </a:r>
            <a:r>
              <a:rPr lang="en-US" dirty="0"/>
              <a:t>, decide whether she prefers </a:t>
            </a:r>
            <a:r>
              <a:rPr lang="en-US" b="1" i="1" dirty="0"/>
              <a:t>m</a:t>
            </a:r>
            <a:r>
              <a:rPr lang="en-US" dirty="0"/>
              <a:t> or </a:t>
            </a:r>
            <a:r>
              <a:rPr lang="en-US" b="1" i="1" dirty="0"/>
              <a:t>m'</a:t>
            </a:r>
          </a:p>
        </p:txBody>
      </p:sp>
    </p:spTree>
    <p:extLst>
      <p:ext uri="{BB962C8B-B14F-4D97-AF65-F5344CB8AC3E}">
        <p14:creationId xmlns:p14="http://schemas.microsoft.com/office/powerpoint/2010/main" val="2699051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Finding a free man and his next proposal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we keep a linked list of free men, we can find a free man in constant time</a:t>
            </a:r>
          </a:p>
          <a:p>
            <a:r>
              <a:rPr lang="en-US" dirty="0"/>
              <a:t>Each man has a list (presumably stored as an array) of his preferences</a:t>
            </a:r>
          </a:p>
          <a:p>
            <a:r>
              <a:rPr lang="en-US" dirty="0"/>
              <a:t>We only need to keep the index of the next woman he should propose to</a:t>
            </a:r>
          </a:p>
          <a:p>
            <a:r>
              <a:rPr lang="en-US" dirty="0"/>
              <a:t>Thus, we can keep all of the indexes for all of these men in a single array and increment the appropriate index whenever a man proposes, in constant time</a:t>
            </a:r>
          </a:p>
        </p:txBody>
      </p:sp>
    </p:spTree>
    <p:extLst>
      <p:ext uri="{BB962C8B-B14F-4D97-AF65-F5344CB8AC3E}">
        <p14:creationId xmlns:p14="http://schemas.microsoft.com/office/powerpoint/2010/main" val="1834279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Finding a woman's partner and her preferences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keep a separate array that lists which man each woman is engaged to</a:t>
            </a:r>
          </a:p>
          <a:p>
            <a:pPr lvl="1"/>
            <a:r>
              <a:rPr lang="en-US" dirty="0"/>
              <a:t>Most languages provide </a:t>
            </a:r>
            <a:r>
              <a:rPr lang="en-US" b="1" dirty="0">
                <a:latin typeface="Courier" pitchFamily="49" charset="0"/>
              </a:rPr>
              <a:t>null</a:t>
            </a:r>
            <a:r>
              <a:rPr lang="en-US" dirty="0"/>
              <a:t> or a similar value to represent no current partner</a:t>
            </a:r>
          </a:p>
          <a:p>
            <a:r>
              <a:rPr lang="en-US" dirty="0"/>
              <a:t>Before the algorithm, we can create an </a:t>
            </a:r>
            <a:r>
              <a:rPr lang="en-US" b="1" i="1" dirty="0"/>
              <a:t>n</a:t>
            </a:r>
            <a:r>
              <a:rPr lang="en-US" dirty="0"/>
              <a:t> x </a:t>
            </a:r>
            <a:r>
              <a:rPr lang="en-US" b="1" i="1" dirty="0"/>
              <a:t>n</a:t>
            </a:r>
            <a:r>
              <a:rPr lang="en-US" dirty="0"/>
              <a:t> array of ranks called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ranking</a:t>
            </a:r>
            <a:r>
              <a:rPr lang="en-US" dirty="0"/>
              <a:t>, where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ranking</a:t>
            </a:r>
            <a:r>
              <a:rPr lang="en-US" dirty="0"/>
              <a:t>[</a:t>
            </a:r>
            <a:r>
              <a:rPr lang="en-US" b="1" i="1" dirty="0"/>
              <a:t>w</a:t>
            </a:r>
            <a:r>
              <a:rPr lang="en-US" dirty="0"/>
              <a:t>][</a:t>
            </a:r>
            <a:r>
              <a:rPr lang="en-US" b="1" i="1" dirty="0"/>
              <a:t>m</a:t>
            </a:r>
            <a:r>
              <a:rPr lang="en-US" dirty="0"/>
              <a:t>] gives the </a:t>
            </a:r>
            <a:r>
              <a:rPr lang="en-US" b="1" i="1" dirty="0"/>
              <a:t>w</a:t>
            </a:r>
            <a:r>
              <a:rPr lang="en-US" dirty="0"/>
              <a:t>'s ranking of </a:t>
            </a:r>
            <a:r>
              <a:rPr lang="en-US" b="1" i="1" dirty="0"/>
              <a:t>m</a:t>
            </a:r>
          </a:p>
          <a:p>
            <a:r>
              <a:rPr lang="en-US" dirty="0"/>
              <a:t>With this array, we can look up </a:t>
            </a:r>
            <a:r>
              <a:rPr lang="en-US" b="1" i="1" dirty="0"/>
              <a:t>w</a:t>
            </a:r>
            <a:r>
              <a:rPr lang="en-US" dirty="0"/>
              <a:t>'s ranking of </a:t>
            </a:r>
            <a:r>
              <a:rPr lang="en-US" b="1" i="1" dirty="0"/>
              <a:t>m</a:t>
            </a:r>
            <a:r>
              <a:rPr lang="en-US" dirty="0"/>
              <a:t> and </a:t>
            </a:r>
            <a:r>
              <a:rPr lang="en-US" b="1" i="1" dirty="0"/>
              <a:t>m'</a:t>
            </a:r>
            <a:r>
              <a:rPr lang="en-US" dirty="0"/>
              <a:t> in constant time</a:t>
            </a:r>
          </a:p>
        </p:txBody>
      </p:sp>
    </p:spTree>
    <p:extLst>
      <p:ext uri="{BB962C8B-B14F-4D97-AF65-F5344CB8AC3E}">
        <p14:creationId xmlns:p14="http://schemas.microsoft.com/office/powerpoint/2010/main" val="549902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Total running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Before, we proved that we needed a maximum of </a:t>
            </a:r>
            <a:r>
              <a:rPr lang="en-US" b="1" i="1" dirty="0"/>
              <a:t>n</a:t>
            </a:r>
            <a:r>
              <a:rPr lang="en-US" baseline="30000" dirty="0"/>
              <a:t>2</a:t>
            </a:r>
            <a:r>
              <a:rPr lang="en-US" dirty="0"/>
              <a:t> iterations of the While loop to solve the Stable Marriage problem</a:t>
            </a:r>
          </a:p>
          <a:p>
            <a:r>
              <a:rPr lang="en-US" dirty="0"/>
              <a:t>We just demonstrated that we can do </a:t>
            </a:r>
            <a:r>
              <a:rPr lang="el-GR" dirty="0"/>
              <a:t>Θ</a:t>
            </a:r>
            <a:r>
              <a:rPr lang="en-US" dirty="0"/>
              <a:t>(</a:t>
            </a:r>
            <a:r>
              <a:rPr lang="en-US" b="1" i="1" dirty="0"/>
              <a:t>n</a:t>
            </a:r>
            <a:r>
              <a:rPr lang="en-US" baseline="30000" dirty="0"/>
              <a:t>2</a:t>
            </a:r>
            <a:r>
              <a:rPr lang="en-US" dirty="0"/>
              <a:t>) work before the loop and then do constant work inside each iteration</a:t>
            </a:r>
          </a:p>
          <a:p>
            <a:r>
              <a:rPr lang="en-US" dirty="0"/>
              <a:t>Thus, the total work is </a:t>
            </a:r>
            <a:r>
              <a:rPr lang="el-GR" dirty="0"/>
              <a:t>Θ</a:t>
            </a:r>
            <a:r>
              <a:rPr lang="en-US" dirty="0"/>
              <a:t>(</a:t>
            </a:r>
            <a:r>
              <a:rPr lang="en-US" b="1" i="1" dirty="0"/>
              <a:t>n</a:t>
            </a:r>
            <a:r>
              <a:rPr lang="en-US" baseline="30000" dirty="0"/>
              <a:t>2</a:t>
            </a:r>
            <a:r>
              <a:rPr lang="en-US" dirty="0"/>
              <a:t>) + </a:t>
            </a:r>
            <a:r>
              <a:rPr lang="el-GR" dirty="0"/>
              <a:t>Θ</a:t>
            </a:r>
            <a:r>
              <a:rPr lang="en-US" dirty="0"/>
              <a:t>(</a:t>
            </a:r>
            <a:r>
              <a:rPr lang="en-US" b="1" i="1" dirty="0"/>
              <a:t>n</a:t>
            </a:r>
            <a:r>
              <a:rPr lang="en-US" baseline="30000" dirty="0"/>
              <a:t>2</a:t>
            </a:r>
            <a:r>
              <a:rPr lang="en-US" dirty="0"/>
              <a:t>), which is </a:t>
            </a:r>
            <a:r>
              <a:rPr lang="el-GR" dirty="0"/>
              <a:t>Θ</a:t>
            </a:r>
            <a:r>
              <a:rPr lang="en-US" dirty="0"/>
              <a:t>(</a:t>
            </a:r>
            <a:r>
              <a:rPr lang="en-US" b="1" i="1" dirty="0"/>
              <a:t>n</a:t>
            </a:r>
            <a:r>
              <a:rPr lang="en-US" baseline="30000" dirty="0"/>
              <a:t>2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04587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1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1207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running times</a:t>
            </a:r>
          </a:p>
          <a:p>
            <a:r>
              <a:rPr lang="en-US" dirty="0"/>
              <a:t>Worked exercises</a:t>
            </a:r>
          </a:p>
          <a:p>
            <a:r>
              <a:rPr lang="en-US" dirty="0"/>
              <a:t>Proofs by induction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Read section 2.4</a:t>
            </a:r>
          </a:p>
          <a:p>
            <a:r>
              <a:rPr lang="en-US" dirty="0"/>
              <a:t>Work on Assignment 1</a:t>
            </a:r>
          </a:p>
          <a:p>
            <a:pPr lvl="1"/>
            <a:r>
              <a:rPr lang="en-US"/>
              <a:t>Due next Friday </a:t>
            </a:r>
            <a:r>
              <a:rPr lang="en-US" dirty="0"/>
              <a:t>by midnight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</a:t>
            </a:r>
            <a:r>
              <a:rPr lang="en-US" dirty="0" err="1"/>
              <a:t>warmup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599" y="1775192"/>
            <a:ext cx="7869331" cy="4625609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Four men are standing in front of a firing-squad</a:t>
            </a:r>
          </a:p>
          <a:p>
            <a:r>
              <a:rPr lang="en-US" dirty="0"/>
              <a:t>#1 and #3 are wearing black hats </a:t>
            </a:r>
          </a:p>
          <a:p>
            <a:r>
              <a:rPr lang="en-US" dirty="0"/>
              <a:t>#2 and #4 are wearing white hats</a:t>
            </a:r>
          </a:p>
          <a:p>
            <a:r>
              <a:rPr lang="en-US" dirty="0"/>
              <a:t>They are all facing the same direction with a wall between #3 and #4</a:t>
            </a:r>
          </a:p>
          <a:p>
            <a:r>
              <a:rPr lang="en-US" dirty="0"/>
              <a:t>Thus, </a:t>
            </a:r>
          </a:p>
          <a:p>
            <a:pPr lvl="1"/>
            <a:r>
              <a:rPr lang="en-US" dirty="0"/>
              <a:t>#1 sees #2 and #3</a:t>
            </a:r>
          </a:p>
          <a:p>
            <a:pPr lvl="1"/>
            <a:r>
              <a:rPr lang="en-US" dirty="0"/>
              <a:t>#2 sees #3</a:t>
            </a:r>
          </a:p>
          <a:p>
            <a:pPr lvl="1"/>
            <a:r>
              <a:rPr lang="en-US" dirty="0"/>
              <a:t>#3 and #4 see no one</a:t>
            </a:r>
          </a:p>
          <a:p>
            <a:r>
              <a:rPr lang="en-US" dirty="0"/>
              <a:t>The men are told that two white hats and two black hats are being worn</a:t>
            </a:r>
          </a:p>
          <a:p>
            <a:r>
              <a:rPr lang="en-US" dirty="0"/>
              <a:t>The men can go if one man says what color hat he's wearing</a:t>
            </a:r>
          </a:p>
          <a:p>
            <a:r>
              <a:rPr lang="en-US" dirty="0"/>
              <a:t>No talking is allowed, with the exception of a man announcing what color hat he's wearing.</a:t>
            </a:r>
          </a:p>
          <a:p>
            <a:r>
              <a:rPr lang="en-US" dirty="0"/>
              <a:t>Are they set free?  If so, how?</a:t>
            </a:r>
          </a:p>
        </p:txBody>
      </p:sp>
      <p:pic>
        <p:nvPicPr>
          <p:cNvPr id="1027" name="Picture 3" descr="C:\Documents and Settings\wittmanb\Local Settings\Temporary Internet Files\Content.IE5\AGCVHOBH\MCj0415188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537509" y="3404104"/>
            <a:ext cx="2187891" cy="1929897"/>
          </a:xfrm>
          <a:prstGeom prst="rect">
            <a:avLst/>
          </a:prstGeom>
          <a:noFill/>
        </p:spPr>
      </p:pic>
      <p:sp>
        <p:nvSpPr>
          <p:cNvPr id="6" name="Teardrop 5"/>
          <p:cNvSpPr/>
          <p:nvPr/>
        </p:nvSpPr>
        <p:spPr>
          <a:xfrm rot="8100000">
            <a:off x="9286033" y="1686766"/>
            <a:ext cx="685800" cy="685800"/>
          </a:xfrm>
          <a:prstGeom prst="teardrop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ardrop 6"/>
          <p:cNvSpPr/>
          <p:nvPr/>
        </p:nvSpPr>
        <p:spPr>
          <a:xfrm rot="8100000">
            <a:off x="9286033" y="2732834"/>
            <a:ext cx="685800" cy="685800"/>
          </a:xfrm>
          <a:prstGeom prst="teardrop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ardrop 7"/>
          <p:cNvSpPr/>
          <p:nvPr/>
        </p:nvSpPr>
        <p:spPr>
          <a:xfrm rot="8100000">
            <a:off x="9286032" y="3799634"/>
            <a:ext cx="685800" cy="685800"/>
          </a:xfrm>
          <a:prstGeom prst="teardrop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8" name="Firewall"/>
          <p:cNvSpPr>
            <a:spLocks noEditPoints="1" noChangeArrowheads="1"/>
          </p:cNvSpPr>
          <p:nvPr/>
        </p:nvSpPr>
        <p:spPr bwMode="auto">
          <a:xfrm>
            <a:off x="8686799" y="4800601"/>
            <a:ext cx="1809750" cy="904875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060 w 21600"/>
              <a:gd name="T7" fmla="*/ 10800 h 21600"/>
              <a:gd name="T8" fmla="*/ 21060 w 21600"/>
              <a:gd name="T9" fmla="*/ 21600 h 21600"/>
              <a:gd name="T10" fmla="*/ 10800 w 21600"/>
              <a:gd name="T11" fmla="*/ 21600 h 21600"/>
              <a:gd name="T12" fmla="*/ 540 w 21600"/>
              <a:gd name="T13" fmla="*/ 21600 h 21600"/>
              <a:gd name="T14" fmla="*/ 540 w 21600"/>
              <a:gd name="T15" fmla="*/ 10800 h 21600"/>
              <a:gd name="T16" fmla="*/ 761 w 21600"/>
              <a:gd name="T17" fmla="*/ 22454 h 21600"/>
              <a:gd name="T18" fmla="*/ 21069 w 21600"/>
              <a:gd name="T19" fmla="*/ 32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 extrusionOk="0">
                <a:moveTo>
                  <a:pt x="540" y="4628"/>
                </a:moveTo>
                <a:lnTo>
                  <a:pt x="0" y="4628"/>
                </a:lnTo>
                <a:lnTo>
                  <a:pt x="0" y="0"/>
                </a:lnTo>
                <a:lnTo>
                  <a:pt x="21600" y="0"/>
                </a:lnTo>
                <a:lnTo>
                  <a:pt x="21600" y="4628"/>
                </a:lnTo>
                <a:lnTo>
                  <a:pt x="21060" y="4628"/>
                </a:lnTo>
                <a:lnTo>
                  <a:pt x="21060" y="21600"/>
                </a:lnTo>
                <a:lnTo>
                  <a:pt x="540" y="21600"/>
                </a:lnTo>
                <a:lnTo>
                  <a:pt x="540" y="4628"/>
                </a:lnTo>
                <a:close/>
              </a:path>
              <a:path w="21600" h="21600" extrusionOk="0">
                <a:moveTo>
                  <a:pt x="540" y="4628"/>
                </a:moveTo>
                <a:lnTo>
                  <a:pt x="540" y="6171"/>
                </a:lnTo>
                <a:lnTo>
                  <a:pt x="2700" y="6171"/>
                </a:lnTo>
                <a:lnTo>
                  <a:pt x="2700" y="4628"/>
                </a:lnTo>
                <a:lnTo>
                  <a:pt x="540" y="4628"/>
                </a:lnTo>
                <a:close/>
              </a:path>
              <a:path w="21600" h="21600" extrusionOk="0">
                <a:moveTo>
                  <a:pt x="2700" y="4628"/>
                </a:moveTo>
                <a:lnTo>
                  <a:pt x="2700" y="6171"/>
                </a:lnTo>
                <a:lnTo>
                  <a:pt x="4860" y="6171"/>
                </a:lnTo>
                <a:lnTo>
                  <a:pt x="4860" y="4628"/>
                </a:lnTo>
                <a:lnTo>
                  <a:pt x="2700" y="4628"/>
                </a:lnTo>
                <a:close/>
              </a:path>
              <a:path w="21600" h="21600" extrusionOk="0">
                <a:moveTo>
                  <a:pt x="4860" y="4628"/>
                </a:moveTo>
                <a:lnTo>
                  <a:pt x="4860" y="6171"/>
                </a:lnTo>
                <a:lnTo>
                  <a:pt x="7020" y="6171"/>
                </a:lnTo>
                <a:lnTo>
                  <a:pt x="7020" y="4628"/>
                </a:lnTo>
                <a:lnTo>
                  <a:pt x="4860" y="4628"/>
                </a:lnTo>
                <a:close/>
              </a:path>
              <a:path w="21600" h="21600" extrusionOk="0">
                <a:moveTo>
                  <a:pt x="7020" y="4628"/>
                </a:moveTo>
                <a:lnTo>
                  <a:pt x="7020" y="6171"/>
                </a:lnTo>
                <a:lnTo>
                  <a:pt x="9180" y="6171"/>
                </a:lnTo>
                <a:lnTo>
                  <a:pt x="9180" y="4628"/>
                </a:lnTo>
                <a:lnTo>
                  <a:pt x="7020" y="4628"/>
                </a:lnTo>
                <a:close/>
              </a:path>
              <a:path w="21600" h="21600" extrusionOk="0">
                <a:moveTo>
                  <a:pt x="9180" y="4628"/>
                </a:moveTo>
                <a:lnTo>
                  <a:pt x="9180" y="6171"/>
                </a:lnTo>
                <a:lnTo>
                  <a:pt x="11340" y="6171"/>
                </a:lnTo>
                <a:lnTo>
                  <a:pt x="11340" y="4628"/>
                </a:lnTo>
                <a:lnTo>
                  <a:pt x="9180" y="4628"/>
                </a:lnTo>
                <a:close/>
              </a:path>
              <a:path w="21600" h="21600" extrusionOk="0">
                <a:moveTo>
                  <a:pt x="11340" y="4628"/>
                </a:moveTo>
                <a:lnTo>
                  <a:pt x="11340" y="6171"/>
                </a:lnTo>
                <a:lnTo>
                  <a:pt x="13500" y="6171"/>
                </a:lnTo>
                <a:lnTo>
                  <a:pt x="13500" y="4628"/>
                </a:lnTo>
                <a:lnTo>
                  <a:pt x="11340" y="4628"/>
                </a:lnTo>
                <a:close/>
              </a:path>
              <a:path w="21600" h="21600" extrusionOk="0">
                <a:moveTo>
                  <a:pt x="13500" y="4628"/>
                </a:moveTo>
                <a:lnTo>
                  <a:pt x="13500" y="6171"/>
                </a:lnTo>
                <a:lnTo>
                  <a:pt x="15660" y="6171"/>
                </a:lnTo>
                <a:lnTo>
                  <a:pt x="15660" y="4628"/>
                </a:lnTo>
                <a:lnTo>
                  <a:pt x="13500" y="4628"/>
                </a:lnTo>
                <a:close/>
              </a:path>
              <a:path w="21600" h="21600" extrusionOk="0">
                <a:moveTo>
                  <a:pt x="15660" y="4628"/>
                </a:moveTo>
                <a:lnTo>
                  <a:pt x="15660" y="6171"/>
                </a:lnTo>
                <a:lnTo>
                  <a:pt x="17820" y="6171"/>
                </a:lnTo>
                <a:lnTo>
                  <a:pt x="17820" y="4628"/>
                </a:lnTo>
                <a:lnTo>
                  <a:pt x="15660" y="4628"/>
                </a:lnTo>
                <a:close/>
              </a:path>
              <a:path w="21600" h="21600" extrusionOk="0">
                <a:moveTo>
                  <a:pt x="17820" y="4628"/>
                </a:moveTo>
                <a:lnTo>
                  <a:pt x="17820" y="6171"/>
                </a:lnTo>
                <a:lnTo>
                  <a:pt x="19980" y="6171"/>
                </a:lnTo>
                <a:lnTo>
                  <a:pt x="19980" y="4628"/>
                </a:lnTo>
                <a:lnTo>
                  <a:pt x="17820" y="4628"/>
                </a:lnTo>
                <a:close/>
              </a:path>
              <a:path w="21600" h="21600" extrusionOk="0">
                <a:moveTo>
                  <a:pt x="1620" y="6171"/>
                </a:moveTo>
                <a:lnTo>
                  <a:pt x="1620" y="7714"/>
                </a:lnTo>
                <a:lnTo>
                  <a:pt x="3779" y="7714"/>
                </a:lnTo>
                <a:lnTo>
                  <a:pt x="3779" y="6171"/>
                </a:lnTo>
                <a:lnTo>
                  <a:pt x="1620" y="6171"/>
                </a:lnTo>
                <a:close/>
              </a:path>
              <a:path w="21600" h="21600" extrusionOk="0">
                <a:moveTo>
                  <a:pt x="3779" y="6171"/>
                </a:moveTo>
                <a:lnTo>
                  <a:pt x="3779" y="7714"/>
                </a:lnTo>
                <a:lnTo>
                  <a:pt x="5940" y="7714"/>
                </a:lnTo>
                <a:lnTo>
                  <a:pt x="5940" y="6171"/>
                </a:lnTo>
                <a:lnTo>
                  <a:pt x="3779" y="6171"/>
                </a:lnTo>
                <a:close/>
              </a:path>
              <a:path w="21600" h="21600" extrusionOk="0">
                <a:moveTo>
                  <a:pt x="5940" y="6171"/>
                </a:moveTo>
                <a:lnTo>
                  <a:pt x="5940" y="7714"/>
                </a:lnTo>
                <a:lnTo>
                  <a:pt x="8100" y="7714"/>
                </a:lnTo>
                <a:lnTo>
                  <a:pt x="8100" y="6171"/>
                </a:lnTo>
                <a:lnTo>
                  <a:pt x="5940" y="6171"/>
                </a:lnTo>
                <a:close/>
              </a:path>
              <a:path w="21600" h="21600" extrusionOk="0">
                <a:moveTo>
                  <a:pt x="8100" y="6171"/>
                </a:moveTo>
                <a:lnTo>
                  <a:pt x="8100" y="7714"/>
                </a:lnTo>
                <a:lnTo>
                  <a:pt x="10260" y="7714"/>
                </a:lnTo>
                <a:lnTo>
                  <a:pt x="10260" y="6171"/>
                </a:lnTo>
                <a:lnTo>
                  <a:pt x="8100" y="6171"/>
                </a:lnTo>
                <a:close/>
              </a:path>
              <a:path w="21600" h="21600" extrusionOk="0">
                <a:moveTo>
                  <a:pt x="10260" y="6171"/>
                </a:moveTo>
                <a:lnTo>
                  <a:pt x="10260" y="7714"/>
                </a:lnTo>
                <a:lnTo>
                  <a:pt x="12419" y="7714"/>
                </a:lnTo>
                <a:lnTo>
                  <a:pt x="12419" y="6171"/>
                </a:lnTo>
                <a:lnTo>
                  <a:pt x="10260" y="6171"/>
                </a:lnTo>
                <a:close/>
              </a:path>
              <a:path w="21600" h="21600" extrusionOk="0">
                <a:moveTo>
                  <a:pt x="12419" y="6171"/>
                </a:moveTo>
                <a:lnTo>
                  <a:pt x="12419" y="7714"/>
                </a:lnTo>
                <a:lnTo>
                  <a:pt x="14580" y="7714"/>
                </a:lnTo>
                <a:lnTo>
                  <a:pt x="14580" y="6171"/>
                </a:lnTo>
                <a:lnTo>
                  <a:pt x="12419" y="6171"/>
                </a:lnTo>
                <a:close/>
              </a:path>
              <a:path w="21600" h="21600" extrusionOk="0">
                <a:moveTo>
                  <a:pt x="14580" y="6171"/>
                </a:moveTo>
                <a:lnTo>
                  <a:pt x="14580" y="7714"/>
                </a:lnTo>
                <a:lnTo>
                  <a:pt x="16740" y="7714"/>
                </a:lnTo>
                <a:lnTo>
                  <a:pt x="16740" y="6171"/>
                </a:lnTo>
                <a:lnTo>
                  <a:pt x="14580" y="6171"/>
                </a:lnTo>
                <a:close/>
              </a:path>
              <a:path w="21600" h="21600" extrusionOk="0">
                <a:moveTo>
                  <a:pt x="16740" y="6171"/>
                </a:moveTo>
                <a:lnTo>
                  <a:pt x="16740" y="7714"/>
                </a:lnTo>
                <a:lnTo>
                  <a:pt x="18900" y="7714"/>
                </a:lnTo>
                <a:lnTo>
                  <a:pt x="18900" y="6171"/>
                </a:lnTo>
                <a:lnTo>
                  <a:pt x="16740" y="6171"/>
                </a:lnTo>
                <a:close/>
              </a:path>
              <a:path w="21600" h="21600" extrusionOk="0">
                <a:moveTo>
                  <a:pt x="18900" y="6171"/>
                </a:moveTo>
                <a:lnTo>
                  <a:pt x="18900" y="7714"/>
                </a:lnTo>
                <a:lnTo>
                  <a:pt x="21060" y="7714"/>
                </a:lnTo>
                <a:lnTo>
                  <a:pt x="21060" y="6171"/>
                </a:lnTo>
                <a:lnTo>
                  <a:pt x="18900" y="6171"/>
                </a:lnTo>
                <a:close/>
              </a:path>
              <a:path w="21600" h="21600" extrusionOk="0">
                <a:moveTo>
                  <a:pt x="540" y="7714"/>
                </a:moveTo>
                <a:lnTo>
                  <a:pt x="540" y="9257"/>
                </a:lnTo>
                <a:lnTo>
                  <a:pt x="2700" y="9257"/>
                </a:lnTo>
                <a:lnTo>
                  <a:pt x="2700" y="7714"/>
                </a:lnTo>
                <a:lnTo>
                  <a:pt x="540" y="7714"/>
                </a:lnTo>
                <a:close/>
              </a:path>
              <a:path w="21600" h="21600" extrusionOk="0">
                <a:moveTo>
                  <a:pt x="2700" y="7714"/>
                </a:moveTo>
                <a:lnTo>
                  <a:pt x="2700" y="9257"/>
                </a:lnTo>
                <a:lnTo>
                  <a:pt x="4860" y="9257"/>
                </a:lnTo>
                <a:lnTo>
                  <a:pt x="4860" y="7714"/>
                </a:lnTo>
                <a:lnTo>
                  <a:pt x="2700" y="7714"/>
                </a:lnTo>
                <a:close/>
              </a:path>
              <a:path w="21600" h="21600" extrusionOk="0">
                <a:moveTo>
                  <a:pt x="4860" y="7714"/>
                </a:moveTo>
                <a:lnTo>
                  <a:pt x="4860" y="9257"/>
                </a:lnTo>
                <a:lnTo>
                  <a:pt x="7020" y="9257"/>
                </a:lnTo>
                <a:lnTo>
                  <a:pt x="7020" y="7714"/>
                </a:lnTo>
                <a:lnTo>
                  <a:pt x="4860" y="7714"/>
                </a:lnTo>
                <a:close/>
              </a:path>
              <a:path w="21600" h="21600" extrusionOk="0">
                <a:moveTo>
                  <a:pt x="7020" y="7714"/>
                </a:moveTo>
                <a:lnTo>
                  <a:pt x="7020" y="9257"/>
                </a:lnTo>
                <a:lnTo>
                  <a:pt x="9180" y="9257"/>
                </a:lnTo>
                <a:lnTo>
                  <a:pt x="9180" y="7714"/>
                </a:lnTo>
                <a:lnTo>
                  <a:pt x="7020" y="7714"/>
                </a:lnTo>
                <a:close/>
              </a:path>
              <a:path w="21600" h="21600" extrusionOk="0">
                <a:moveTo>
                  <a:pt x="9180" y="7714"/>
                </a:moveTo>
                <a:lnTo>
                  <a:pt x="9180" y="9257"/>
                </a:lnTo>
                <a:lnTo>
                  <a:pt x="11340" y="9257"/>
                </a:lnTo>
                <a:lnTo>
                  <a:pt x="11340" y="7714"/>
                </a:lnTo>
                <a:lnTo>
                  <a:pt x="9180" y="7714"/>
                </a:lnTo>
                <a:close/>
              </a:path>
              <a:path w="21600" h="21600" extrusionOk="0">
                <a:moveTo>
                  <a:pt x="11340" y="7714"/>
                </a:moveTo>
                <a:lnTo>
                  <a:pt x="11340" y="9257"/>
                </a:lnTo>
                <a:lnTo>
                  <a:pt x="13500" y="9257"/>
                </a:lnTo>
                <a:lnTo>
                  <a:pt x="13500" y="7714"/>
                </a:lnTo>
                <a:lnTo>
                  <a:pt x="11340" y="7714"/>
                </a:lnTo>
                <a:close/>
              </a:path>
              <a:path w="21600" h="21600" extrusionOk="0">
                <a:moveTo>
                  <a:pt x="13500" y="7714"/>
                </a:moveTo>
                <a:lnTo>
                  <a:pt x="13500" y="9257"/>
                </a:lnTo>
                <a:lnTo>
                  <a:pt x="15660" y="9257"/>
                </a:lnTo>
                <a:lnTo>
                  <a:pt x="15660" y="7714"/>
                </a:lnTo>
                <a:lnTo>
                  <a:pt x="13500" y="7714"/>
                </a:lnTo>
                <a:close/>
              </a:path>
              <a:path w="21600" h="21600" extrusionOk="0">
                <a:moveTo>
                  <a:pt x="15660" y="7714"/>
                </a:moveTo>
                <a:lnTo>
                  <a:pt x="15660" y="9257"/>
                </a:lnTo>
                <a:lnTo>
                  <a:pt x="17820" y="9257"/>
                </a:lnTo>
                <a:lnTo>
                  <a:pt x="17820" y="7714"/>
                </a:lnTo>
                <a:lnTo>
                  <a:pt x="15660" y="7714"/>
                </a:lnTo>
                <a:close/>
              </a:path>
              <a:path w="21600" h="21600" extrusionOk="0">
                <a:moveTo>
                  <a:pt x="17820" y="7714"/>
                </a:moveTo>
                <a:lnTo>
                  <a:pt x="17820" y="9257"/>
                </a:lnTo>
                <a:lnTo>
                  <a:pt x="19980" y="9257"/>
                </a:lnTo>
                <a:lnTo>
                  <a:pt x="19980" y="7714"/>
                </a:lnTo>
                <a:lnTo>
                  <a:pt x="17820" y="7714"/>
                </a:lnTo>
                <a:close/>
              </a:path>
              <a:path w="21600" h="21600" extrusionOk="0">
                <a:moveTo>
                  <a:pt x="1620" y="9257"/>
                </a:moveTo>
                <a:lnTo>
                  <a:pt x="1620" y="10800"/>
                </a:lnTo>
                <a:lnTo>
                  <a:pt x="3779" y="10800"/>
                </a:lnTo>
                <a:lnTo>
                  <a:pt x="3779" y="9257"/>
                </a:lnTo>
                <a:lnTo>
                  <a:pt x="1620" y="9257"/>
                </a:lnTo>
                <a:close/>
              </a:path>
              <a:path w="21600" h="21600" extrusionOk="0">
                <a:moveTo>
                  <a:pt x="3779" y="9257"/>
                </a:moveTo>
                <a:lnTo>
                  <a:pt x="3779" y="10800"/>
                </a:lnTo>
                <a:lnTo>
                  <a:pt x="5940" y="10800"/>
                </a:lnTo>
                <a:lnTo>
                  <a:pt x="5940" y="9257"/>
                </a:lnTo>
                <a:lnTo>
                  <a:pt x="3779" y="9257"/>
                </a:lnTo>
                <a:close/>
              </a:path>
              <a:path w="21600" h="21600" extrusionOk="0">
                <a:moveTo>
                  <a:pt x="5940" y="9257"/>
                </a:moveTo>
                <a:lnTo>
                  <a:pt x="5940" y="10800"/>
                </a:lnTo>
                <a:lnTo>
                  <a:pt x="8100" y="10800"/>
                </a:lnTo>
                <a:lnTo>
                  <a:pt x="8100" y="9257"/>
                </a:lnTo>
                <a:lnTo>
                  <a:pt x="5940" y="9257"/>
                </a:lnTo>
                <a:close/>
              </a:path>
              <a:path w="21600" h="21600" extrusionOk="0">
                <a:moveTo>
                  <a:pt x="8100" y="9257"/>
                </a:moveTo>
                <a:lnTo>
                  <a:pt x="8100" y="10800"/>
                </a:lnTo>
                <a:lnTo>
                  <a:pt x="10260" y="10800"/>
                </a:lnTo>
                <a:lnTo>
                  <a:pt x="10260" y="9257"/>
                </a:lnTo>
                <a:lnTo>
                  <a:pt x="8100" y="9257"/>
                </a:lnTo>
                <a:close/>
              </a:path>
              <a:path w="21600" h="21600" extrusionOk="0">
                <a:moveTo>
                  <a:pt x="10260" y="9257"/>
                </a:moveTo>
                <a:lnTo>
                  <a:pt x="10260" y="10800"/>
                </a:lnTo>
                <a:lnTo>
                  <a:pt x="12419" y="10800"/>
                </a:lnTo>
                <a:lnTo>
                  <a:pt x="12419" y="9257"/>
                </a:lnTo>
                <a:lnTo>
                  <a:pt x="10260" y="9257"/>
                </a:lnTo>
                <a:close/>
              </a:path>
              <a:path w="21600" h="21600" extrusionOk="0">
                <a:moveTo>
                  <a:pt x="12419" y="9257"/>
                </a:moveTo>
                <a:lnTo>
                  <a:pt x="12419" y="10800"/>
                </a:lnTo>
                <a:lnTo>
                  <a:pt x="14580" y="10800"/>
                </a:lnTo>
                <a:lnTo>
                  <a:pt x="14580" y="9257"/>
                </a:lnTo>
                <a:lnTo>
                  <a:pt x="12419" y="9257"/>
                </a:lnTo>
                <a:close/>
              </a:path>
              <a:path w="21600" h="21600" extrusionOk="0">
                <a:moveTo>
                  <a:pt x="14580" y="9257"/>
                </a:moveTo>
                <a:lnTo>
                  <a:pt x="14580" y="10800"/>
                </a:lnTo>
                <a:lnTo>
                  <a:pt x="16740" y="10800"/>
                </a:lnTo>
                <a:lnTo>
                  <a:pt x="16740" y="9257"/>
                </a:lnTo>
                <a:lnTo>
                  <a:pt x="14580" y="9257"/>
                </a:lnTo>
                <a:close/>
              </a:path>
              <a:path w="21600" h="21600" extrusionOk="0">
                <a:moveTo>
                  <a:pt x="16740" y="9257"/>
                </a:moveTo>
                <a:lnTo>
                  <a:pt x="16740" y="10800"/>
                </a:lnTo>
                <a:lnTo>
                  <a:pt x="18900" y="10800"/>
                </a:lnTo>
                <a:lnTo>
                  <a:pt x="18900" y="9257"/>
                </a:lnTo>
                <a:lnTo>
                  <a:pt x="16740" y="9257"/>
                </a:lnTo>
                <a:close/>
              </a:path>
              <a:path w="21600" h="21600" extrusionOk="0">
                <a:moveTo>
                  <a:pt x="18900" y="9257"/>
                </a:moveTo>
                <a:lnTo>
                  <a:pt x="18900" y="10800"/>
                </a:lnTo>
                <a:lnTo>
                  <a:pt x="21060" y="10800"/>
                </a:lnTo>
                <a:lnTo>
                  <a:pt x="21060" y="9257"/>
                </a:lnTo>
                <a:lnTo>
                  <a:pt x="18900" y="9257"/>
                </a:lnTo>
                <a:close/>
              </a:path>
              <a:path w="21600" h="21600" extrusionOk="0">
                <a:moveTo>
                  <a:pt x="540" y="10800"/>
                </a:moveTo>
                <a:lnTo>
                  <a:pt x="540" y="12342"/>
                </a:lnTo>
                <a:lnTo>
                  <a:pt x="2700" y="12342"/>
                </a:lnTo>
                <a:lnTo>
                  <a:pt x="2700" y="10800"/>
                </a:lnTo>
                <a:lnTo>
                  <a:pt x="540" y="10800"/>
                </a:lnTo>
                <a:close/>
              </a:path>
              <a:path w="21600" h="21600" extrusionOk="0">
                <a:moveTo>
                  <a:pt x="2700" y="10800"/>
                </a:moveTo>
                <a:lnTo>
                  <a:pt x="2700" y="12342"/>
                </a:lnTo>
                <a:lnTo>
                  <a:pt x="4860" y="12342"/>
                </a:lnTo>
                <a:lnTo>
                  <a:pt x="4860" y="10800"/>
                </a:lnTo>
                <a:lnTo>
                  <a:pt x="2700" y="10800"/>
                </a:lnTo>
                <a:close/>
              </a:path>
              <a:path w="21600" h="21600" extrusionOk="0">
                <a:moveTo>
                  <a:pt x="4860" y="10800"/>
                </a:moveTo>
                <a:lnTo>
                  <a:pt x="4860" y="12342"/>
                </a:lnTo>
                <a:lnTo>
                  <a:pt x="7020" y="12342"/>
                </a:lnTo>
                <a:lnTo>
                  <a:pt x="7020" y="10800"/>
                </a:lnTo>
                <a:lnTo>
                  <a:pt x="4860" y="10800"/>
                </a:lnTo>
                <a:close/>
              </a:path>
              <a:path w="21600" h="21600" extrusionOk="0">
                <a:moveTo>
                  <a:pt x="7020" y="10800"/>
                </a:moveTo>
                <a:lnTo>
                  <a:pt x="7020" y="12342"/>
                </a:lnTo>
                <a:lnTo>
                  <a:pt x="9180" y="12342"/>
                </a:lnTo>
                <a:lnTo>
                  <a:pt x="9180" y="10800"/>
                </a:lnTo>
                <a:lnTo>
                  <a:pt x="7020" y="10800"/>
                </a:lnTo>
                <a:close/>
              </a:path>
              <a:path w="21600" h="21600" extrusionOk="0">
                <a:moveTo>
                  <a:pt x="9180" y="10800"/>
                </a:moveTo>
                <a:lnTo>
                  <a:pt x="9180" y="12342"/>
                </a:lnTo>
                <a:lnTo>
                  <a:pt x="11340" y="12342"/>
                </a:lnTo>
                <a:lnTo>
                  <a:pt x="11340" y="10800"/>
                </a:lnTo>
                <a:lnTo>
                  <a:pt x="9180" y="10800"/>
                </a:lnTo>
                <a:close/>
              </a:path>
              <a:path w="21600" h="21600" extrusionOk="0">
                <a:moveTo>
                  <a:pt x="11340" y="10800"/>
                </a:moveTo>
                <a:lnTo>
                  <a:pt x="11340" y="12342"/>
                </a:lnTo>
                <a:lnTo>
                  <a:pt x="13500" y="12342"/>
                </a:lnTo>
                <a:lnTo>
                  <a:pt x="13500" y="10800"/>
                </a:lnTo>
                <a:lnTo>
                  <a:pt x="11340" y="10800"/>
                </a:lnTo>
                <a:close/>
              </a:path>
              <a:path w="21600" h="21600" extrusionOk="0">
                <a:moveTo>
                  <a:pt x="13500" y="10800"/>
                </a:moveTo>
                <a:lnTo>
                  <a:pt x="13500" y="12342"/>
                </a:lnTo>
                <a:lnTo>
                  <a:pt x="15660" y="12342"/>
                </a:lnTo>
                <a:lnTo>
                  <a:pt x="15660" y="10800"/>
                </a:lnTo>
                <a:lnTo>
                  <a:pt x="13500" y="10800"/>
                </a:lnTo>
                <a:close/>
              </a:path>
              <a:path w="21600" h="21600" extrusionOk="0">
                <a:moveTo>
                  <a:pt x="15660" y="10800"/>
                </a:moveTo>
                <a:lnTo>
                  <a:pt x="15660" y="12342"/>
                </a:lnTo>
                <a:lnTo>
                  <a:pt x="17820" y="12342"/>
                </a:lnTo>
                <a:lnTo>
                  <a:pt x="17820" y="10800"/>
                </a:lnTo>
                <a:lnTo>
                  <a:pt x="15660" y="10800"/>
                </a:lnTo>
                <a:close/>
              </a:path>
              <a:path w="21600" h="21600" extrusionOk="0">
                <a:moveTo>
                  <a:pt x="17820" y="10800"/>
                </a:moveTo>
                <a:lnTo>
                  <a:pt x="17820" y="12342"/>
                </a:lnTo>
                <a:lnTo>
                  <a:pt x="19980" y="12342"/>
                </a:lnTo>
                <a:lnTo>
                  <a:pt x="19980" y="10800"/>
                </a:lnTo>
                <a:lnTo>
                  <a:pt x="17820" y="10800"/>
                </a:lnTo>
                <a:close/>
              </a:path>
              <a:path w="21600" h="21600" extrusionOk="0">
                <a:moveTo>
                  <a:pt x="1620" y="12342"/>
                </a:moveTo>
                <a:lnTo>
                  <a:pt x="1620" y="13885"/>
                </a:lnTo>
                <a:lnTo>
                  <a:pt x="3779" y="13885"/>
                </a:lnTo>
                <a:lnTo>
                  <a:pt x="3779" y="12342"/>
                </a:lnTo>
                <a:lnTo>
                  <a:pt x="1620" y="12342"/>
                </a:lnTo>
                <a:close/>
              </a:path>
              <a:path w="21600" h="21600" extrusionOk="0">
                <a:moveTo>
                  <a:pt x="3779" y="12342"/>
                </a:moveTo>
                <a:lnTo>
                  <a:pt x="3779" y="13885"/>
                </a:lnTo>
                <a:lnTo>
                  <a:pt x="5940" y="13885"/>
                </a:lnTo>
                <a:lnTo>
                  <a:pt x="5940" y="12342"/>
                </a:lnTo>
                <a:lnTo>
                  <a:pt x="3779" y="12342"/>
                </a:lnTo>
                <a:close/>
              </a:path>
              <a:path w="21600" h="21600" extrusionOk="0">
                <a:moveTo>
                  <a:pt x="5940" y="12342"/>
                </a:moveTo>
                <a:lnTo>
                  <a:pt x="5940" y="13885"/>
                </a:lnTo>
                <a:lnTo>
                  <a:pt x="8100" y="13885"/>
                </a:lnTo>
                <a:lnTo>
                  <a:pt x="8100" y="12342"/>
                </a:lnTo>
                <a:lnTo>
                  <a:pt x="5940" y="12342"/>
                </a:lnTo>
                <a:close/>
              </a:path>
              <a:path w="21600" h="21600" extrusionOk="0">
                <a:moveTo>
                  <a:pt x="8100" y="12342"/>
                </a:moveTo>
                <a:lnTo>
                  <a:pt x="8100" y="13885"/>
                </a:lnTo>
                <a:lnTo>
                  <a:pt x="10260" y="13885"/>
                </a:lnTo>
                <a:lnTo>
                  <a:pt x="10260" y="12342"/>
                </a:lnTo>
                <a:lnTo>
                  <a:pt x="8100" y="12342"/>
                </a:lnTo>
                <a:close/>
              </a:path>
              <a:path w="21600" h="21600" extrusionOk="0">
                <a:moveTo>
                  <a:pt x="10260" y="12342"/>
                </a:moveTo>
                <a:lnTo>
                  <a:pt x="10260" y="13885"/>
                </a:lnTo>
                <a:lnTo>
                  <a:pt x="12419" y="13885"/>
                </a:lnTo>
                <a:lnTo>
                  <a:pt x="12419" y="12342"/>
                </a:lnTo>
                <a:lnTo>
                  <a:pt x="10260" y="12342"/>
                </a:lnTo>
                <a:close/>
              </a:path>
              <a:path w="21600" h="21600" extrusionOk="0">
                <a:moveTo>
                  <a:pt x="12419" y="12342"/>
                </a:moveTo>
                <a:lnTo>
                  <a:pt x="12419" y="13885"/>
                </a:lnTo>
                <a:lnTo>
                  <a:pt x="14580" y="13885"/>
                </a:lnTo>
                <a:lnTo>
                  <a:pt x="14580" y="12342"/>
                </a:lnTo>
                <a:lnTo>
                  <a:pt x="12419" y="12342"/>
                </a:lnTo>
                <a:close/>
              </a:path>
              <a:path w="21600" h="21600" extrusionOk="0">
                <a:moveTo>
                  <a:pt x="14580" y="12342"/>
                </a:moveTo>
                <a:lnTo>
                  <a:pt x="14580" y="13885"/>
                </a:lnTo>
                <a:lnTo>
                  <a:pt x="16740" y="13885"/>
                </a:lnTo>
                <a:lnTo>
                  <a:pt x="16740" y="12342"/>
                </a:lnTo>
                <a:lnTo>
                  <a:pt x="14580" y="12342"/>
                </a:lnTo>
                <a:close/>
              </a:path>
              <a:path w="21600" h="21600" extrusionOk="0">
                <a:moveTo>
                  <a:pt x="16740" y="12342"/>
                </a:moveTo>
                <a:lnTo>
                  <a:pt x="16740" y="13885"/>
                </a:lnTo>
                <a:lnTo>
                  <a:pt x="18900" y="13885"/>
                </a:lnTo>
                <a:lnTo>
                  <a:pt x="18900" y="12342"/>
                </a:lnTo>
                <a:lnTo>
                  <a:pt x="16740" y="12342"/>
                </a:lnTo>
                <a:close/>
              </a:path>
              <a:path w="21600" h="21600" extrusionOk="0">
                <a:moveTo>
                  <a:pt x="18900" y="12342"/>
                </a:moveTo>
                <a:lnTo>
                  <a:pt x="18900" y="13885"/>
                </a:lnTo>
                <a:lnTo>
                  <a:pt x="21060" y="13885"/>
                </a:lnTo>
                <a:lnTo>
                  <a:pt x="21060" y="12342"/>
                </a:lnTo>
                <a:lnTo>
                  <a:pt x="18900" y="12342"/>
                </a:lnTo>
                <a:close/>
              </a:path>
              <a:path w="21600" h="21600" extrusionOk="0">
                <a:moveTo>
                  <a:pt x="540" y="13885"/>
                </a:moveTo>
                <a:lnTo>
                  <a:pt x="540" y="15428"/>
                </a:lnTo>
                <a:lnTo>
                  <a:pt x="2700" y="15428"/>
                </a:lnTo>
                <a:lnTo>
                  <a:pt x="2700" y="13885"/>
                </a:lnTo>
                <a:lnTo>
                  <a:pt x="540" y="13885"/>
                </a:lnTo>
                <a:close/>
              </a:path>
              <a:path w="21600" h="21600" extrusionOk="0">
                <a:moveTo>
                  <a:pt x="2700" y="13885"/>
                </a:moveTo>
                <a:lnTo>
                  <a:pt x="2700" y="15428"/>
                </a:lnTo>
                <a:lnTo>
                  <a:pt x="4860" y="15428"/>
                </a:lnTo>
                <a:lnTo>
                  <a:pt x="4860" y="13885"/>
                </a:lnTo>
                <a:lnTo>
                  <a:pt x="2700" y="13885"/>
                </a:lnTo>
                <a:close/>
              </a:path>
              <a:path w="21600" h="21600" extrusionOk="0">
                <a:moveTo>
                  <a:pt x="4860" y="13885"/>
                </a:moveTo>
                <a:lnTo>
                  <a:pt x="4860" y="15428"/>
                </a:lnTo>
                <a:lnTo>
                  <a:pt x="7020" y="15428"/>
                </a:lnTo>
                <a:lnTo>
                  <a:pt x="7020" y="13885"/>
                </a:lnTo>
                <a:lnTo>
                  <a:pt x="4860" y="13885"/>
                </a:lnTo>
                <a:close/>
              </a:path>
              <a:path w="21600" h="21600" extrusionOk="0">
                <a:moveTo>
                  <a:pt x="7020" y="13885"/>
                </a:moveTo>
                <a:lnTo>
                  <a:pt x="7020" y="15428"/>
                </a:lnTo>
                <a:lnTo>
                  <a:pt x="9180" y="15428"/>
                </a:lnTo>
                <a:lnTo>
                  <a:pt x="9180" y="13885"/>
                </a:lnTo>
                <a:lnTo>
                  <a:pt x="7020" y="13885"/>
                </a:lnTo>
                <a:close/>
              </a:path>
              <a:path w="21600" h="21600" extrusionOk="0">
                <a:moveTo>
                  <a:pt x="9180" y="13885"/>
                </a:moveTo>
                <a:lnTo>
                  <a:pt x="9180" y="15428"/>
                </a:lnTo>
                <a:lnTo>
                  <a:pt x="11340" y="15428"/>
                </a:lnTo>
                <a:lnTo>
                  <a:pt x="11340" y="13885"/>
                </a:lnTo>
                <a:lnTo>
                  <a:pt x="9180" y="13885"/>
                </a:lnTo>
                <a:close/>
              </a:path>
              <a:path w="21600" h="21600" extrusionOk="0">
                <a:moveTo>
                  <a:pt x="11340" y="13885"/>
                </a:moveTo>
                <a:lnTo>
                  <a:pt x="11340" y="15428"/>
                </a:lnTo>
                <a:lnTo>
                  <a:pt x="13500" y="15428"/>
                </a:lnTo>
                <a:lnTo>
                  <a:pt x="13500" y="13885"/>
                </a:lnTo>
                <a:lnTo>
                  <a:pt x="11340" y="13885"/>
                </a:lnTo>
                <a:close/>
              </a:path>
              <a:path w="21600" h="21600" extrusionOk="0">
                <a:moveTo>
                  <a:pt x="13500" y="13885"/>
                </a:moveTo>
                <a:lnTo>
                  <a:pt x="13500" y="15428"/>
                </a:lnTo>
                <a:lnTo>
                  <a:pt x="15660" y="15428"/>
                </a:lnTo>
                <a:lnTo>
                  <a:pt x="15660" y="13885"/>
                </a:lnTo>
                <a:lnTo>
                  <a:pt x="13500" y="13885"/>
                </a:lnTo>
                <a:close/>
              </a:path>
              <a:path w="21600" h="21600" extrusionOk="0">
                <a:moveTo>
                  <a:pt x="15660" y="13885"/>
                </a:moveTo>
                <a:lnTo>
                  <a:pt x="15660" y="15428"/>
                </a:lnTo>
                <a:lnTo>
                  <a:pt x="17820" y="15428"/>
                </a:lnTo>
                <a:lnTo>
                  <a:pt x="17820" y="13885"/>
                </a:lnTo>
                <a:lnTo>
                  <a:pt x="15660" y="13885"/>
                </a:lnTo>
                <a:close/>
              </a:path>
              <a:path w="21600" h="21600" extrusionOk="0">
                <a:moveTo>
                  <a:pt x="17820" y="13885"/>
                </a:moveTo>
                <a:lnTo>
                  <a:pt x="17820" y="15428"/>
                </a:lnTo>
                <a:lnTo>
                  <a:pt x="19980" y="15428"/>
                </a:lnTo>
                <a:lnTo>
                  <a:pt x="19980" y="13885"/>
                </a:lnTo>
                <a:lnTo>
                  <a:pt x="17820" y="13885"/>
                </a:lnTo>
                <a:close/>
              </a:path>
              <a:path w="21600" h="21600" extrusionOk="0">
                <a:moveTo>
                  <a:pt x="1620" y="15428"/>
                </a:moveTo>
                <a:lnTo>
                  <a:pt x="1620" y="16971"/>
                </a:lnTo>
                <a:lnTo>
                  <a:pt x="3779" y="16971"/>
                </a:lnTo>
                <a:lnTo>
                  <a:pt x="3779" y="15428"/>
                </a:lnTo>
                <a:lnTo>
                  <a:pt x="1620" y="15428"/>
                </a:lnTo>
                <a:close/>
              </a:path>
              <a:path w="21600" h="21600" extrusionOk="0">
                <a:moveTo>
                  <a:pt x="3779" y="15428"/>
                </a:moveTo>
                <a:lnTo>
                  <a:pt x="3779" y="16971"/>
                </a:lnTo>
                <a:lnTo>
                  <a:pt x="5940" y="16971"/>
                </a:lnTo>
                <a:lnTo>
                  <a:pt x="5940" y="15428"/>
                </a:lnTo>
                <a:lnTo>
                  <a:pt x="3779" y="15428"/>
                </a:lnTo>
                <a:close/>
              </a:path>
              <a:path w="21600" h="21600" extrusionOk="0">
                <a:moveTo>
                  <a:pt x="5940" y="15428"/>
                </a:moveTo>
                <a:lnTo>
                  <a:pt x="5940" y="16971"/>
                </a:lnTo>
                <a:lnTo>
                  <a:pt x="8100" y="16971"/>
                </a:lnTo>
                <a:lnTo>
                  <a:pt x="8100" y="15428"/>
                </a:lnTo>
                <a:lnTo>
                  <a:pt x="5940" y="15428"/>
                </a:lnTo>
                <a:close/>
              </a:path>
              <a:path w="21600" h="21600" extrusionOk="0">
                <a:moveTo>
                  <a:pt x="8100" y="15428"/>
                </a:moveTo>
                <a:lnTo>
                  <a:pt x="8100" y="16971"/>
                </a:lnTo>
                <a:lnTo>
                  <a:pt x="10260" y="16971"/>
                </a:lnTo>
                <a:lnTo>
                  <a:pt x="10260" y="15428"/>
                </a:lnTo>
                <a:lnTo>
                  <a:pt x="8100" y="15428"/>
                </a:lnTo>
                <a:close/>
              </a:path>
              <a:path w="21600" h="21600" extrusionOk="0">
                <a:moveTo>
                  <a:pt x="10260" y="15428"/>
                </a:moveTo>
                <a:lnTo>
                  <a:pt x="10260" y="16971"/>
                </a:lnTo>
                <a:lnTo>
                  <a:pt x="12419" y="16971"/>
                </a:lnTo>
                <a:lnTo>
                  <a:pt x="12419" y="15428"/>
                </a:lnTo>
                <a:lnTo>
                  <a:pt x="10260" y="15428"/>
                </a:lnTo>
                <a:close/>
              </a:path>
              <a:path w="21600" h="21600" extrusionOk="0">
                <a:moveTo>
                  <a:pt x="12419" y="15428"/>
                </a:moveTo>
                <a:lnTo>
                  <a:pt x="12419" y="16971"/>
                </a:lnTo>
                <a:lnTo>
                  <a:pt x="14580" y="16971"/>
                </a:lnTo>
                <a:lnTo>
                  <a:pt x="14580" y="15428"/>
                </a:lnTo>
                <a:lnTo>
                  <a:pt x="12419" y="15428"/>
                </a:lnTo>
                <a:close/>
              </a:path>
              <a:path w="21600" h="21600" extrusionOk="0">
                <a:moveTo>
                  <a:pt x="14580" y="15428"/>
                </a:moveTo>
                <a:lnTo>
                  <a:pt x="14580" y="16971"/>
                </a:lnTo>
                <a:lnTo>
                  <a:pt x="16740" y="16971"/>
                </a:lnTo>
                <a:lnTo>
                  <a:pt x="16740" y="15428"/>
                </a:lnTo>
                <a:lnTo>
                  <a:pt x="14580" y="15428"/>
                </a:lnTo>
                <a:close/>
              </a:path>
              <a:path w="21600" h="21600" extrusionOk="0">
                <a:moveTo>
                  <a:pt x="16740" y="15428"/>
                </a:moveTo>
                <a:lnTo>
                  <a:pt x="16740" y="16971"/>
                </a:lnTo>
                <a:lnTo>
                  <a:pt x="18900" y="16971"/>
                </a:lnTo>
                <a:lnTo>
                  <a:pt x="18900" y="15428"/>
                </a:lnTo>
                <a:lnTo>
                  <a:pt x="16740" y="15428"/>
                </a:lnTo>
                <a:close/>
              </a:path>
              <a:path w="21600" h="21600" extrusionOk="0">
                <a:moveTo>
                  <a:pt x="18900" y="15428"/>
                </a:moveTo>
                <a:lnTo>
                  <a:pt x="18900" y="16971"/>
                </a:lnTo>
                <a:lnTo>
                  <a:pt x="21060" y="16971"/>
                </a:lnTo>
                <a:lnTo>
                  <a:pt x="21060" y="15428"/>
                </a:lnTo>
                <a:lnTo>
                  <a:pt x="18900" y="15428"/>
                </a:lnTo>
                <a:close/>
              </a:path>
              <a:path w="21600" h="21600" extrusionOk="0">
                <a:moveTo>
                  <a:pt x="540" y="16971"/>
                </a:moveTo>
                <a:lnTo>
                  <a:pt x="540" y="18514"/>
                </a:lnTo>
                <a:lnTo>
                  <a:pt x="2700" y="18514"/>
                </a:lnTo>
                <a:lnTo>
                  <a:pt x="2700" y="16971"/>
                </a:lnTo>
                <a:lnTo>
                  <a:pt x="540" y="16971"/>
                </a:lnTo>
                <a:close/>
              </a:path>
              <a:path w="21600" h="21600" extrusionOk="0">
                <a:moveTo>
                  <a:pt x="2700" y="16971"/>
                </a:moveTo>
                <a:lnTo>
                  <a:pt x="2700" y="18514"/>
                </a:lnTo>
                <a:lnTo>
                  <a:pt x="4860" y="18514"/>
                </a:lnTo>
                <a:lnTo>
                  <a:pt x="4860" y="16971"/>
                </a:lnTo>
                <a:lnTo>
                  <a:pt x="2700" y="16971"/>
                </a:lnTo>
                <a:close/>
              </a:path>
              <a:path w="21600" h="21600" extrusionOk="0">
                <a:moveTo>
                  <a:pt x="4860" y="16971"/>
                </a:moveTo>
                <a:lnTo>
                  <a:pt x="4860" y="18514"/>
                </a:lnTo>
                <a:lnTo>
                  <a:pt x="7020" y="18514"/>
                </a:lnTo>
                <a:lnTo>
                  <a:pt x="7020" y="16971"/>
                </a:lnTo>
                <a:lnTo>
                  <a:pt x="4860" y="16971"/>
                </a:lnTo>
                <a:close/>
              </a:path>
              <a:path w="21600" h="21600" extrusionOk="0">
                <a:moveTo>
                  <a:pt x="7020" y="16971"/>
                </a:moveTo>
                <a:lnTo>
                  <a:pt x="7020" y="18514"/>
                </a:lnTo>
                <a:lnTo>
                  <a:pt x="9180" y="18514"/>
                </a:lnTo>
                <a:lnTo>
                  <a:pt x="9180" y="16971"/>
                </a:lnTo>
                <a:lnTo>
                  <a:pt x="7020" y="16971"/>
                </a:lnTo>
                <a:close/>
              </a:path>
              <a:path w="21600" h="21600" extrusionOk="0">
                <a:moveTo>
                  <a:pt x="9180" y="16971"/>
                </a:moveTo>
                <a:lnTo>
                  <a:pt x="9180" y="18514"/>
                </a:lnTo>
                <a:lnTo>
                  <a:pt x="11340" y="18514"/>
                </a:lnTo>
                <a:lnTo>
                  <a:pt x="11340" y="16971"/>
                </a:lnTo>
                <a:lnTo>
                  <a:pt x="9180" y="16971"/>
                </a:lnTo>
                <a:close/>
              </a:path>
              <a:path w="21600" h="21600" extrusionOk="0">
                <a:moveTo>
                  <a:pt x="11340" y="16971"/>
                </a:moveTo>
                <a:lnTo>
                  <a:pt x="11340" y="18514"/>
                </a:lnTo>
                <a:lnTo>
                  <a:pt x="13500" y="18514"/>
                </a:lnTo>
                <a:lnTo>
                  <a:pt x="13500" y="16971"/>
                </a:lnTo>
                <a:lnTo>
                  <a:pt x="11340" y="16971"/>
                </a:lnTo>
                <a:close/>
              </a:path>
              <a:path w="21600" h="21600" extrusionOk="0">
                <a:moveTo>
                  <a:pt x="13500" y="16971"/>
                </a:moveTo>
                <a:lnTo>
                  <a:pt x="13500" y="18514"/>
                </a:lnTo>
                <a:lnTo>
                  <a:pt x="15660" y="18514"/>
                </a:lnTo>
                <a:lnTo>
                  <a:pt x="15660" y="16971"/>
                </a:lnTo>
                <a:lnTo>
                  <a:pt x="13500" y="16971"/>
                </a:lnTo>
                <a:close/>
              </a:path>
              <a:path w="21600" h="21600" extrusionOk="0">
                <a:moveTo>
                  <a:pt x="15660" y="16971"/>
                </a:moveTo>
                <a:lnTo>
                  <a:pt x="15660" y="18514"/>
                </a:lnTo>
                <a:lnTo>
                  <a:pt x="17820" y="18514"/>
                </a:lnTo>
                <a:lnTo>
                  <a:pt x="17820" y="16971"/>
                </a:lnTo>
                <a:lnTo>
                  <a:pt x="15660" y="16971"/>
                </a:lnTo>
                <a:close/>
              </a:path>
              <a:path w="21600" h="21600" extrusionOk="0">
                <a:moveTo>
                  <a:pt x="17820" y="16971"/>
                </a:moveTo>
                <a:lnTo>
                  <a:pt x="17820" y="18514"/>
                </a:lnTo>
                <a:lnTo>
                  <a:pt x="19980" y="18514"/>
                </a:lnTo>
                <a:lnTo>
                  <a:pt x="19980" y="16971"/>
                </a:lnTo>
                <a:lnTo>
                  <a:pt x="17820" y="16971"/>
                </a:lnTo>
                <a:close/>
              </a:path>
              <a:path w="21600" h="21600" extrusionOk="0">
                <a:moveTo>
                  <a:pt x="1620" y="18514"/>
                </a:moveTo>
                <a:lnTo>
                  <a:pt x="1620" y="20057"/>
                </a:lnTo>
                <a:lnTo>
                  <a:pt x="3779" y="20057"/>
                </a:lnTo>
                <a:lnTo>
                  <a:pt x="3779" y="18514"/>
                </a:lnTo>
                <a:lnTo>
                  <a:pt x="1620" y="18514"/>
                </a:lnTo>
                <a:close/>
              </a:path>
              <a:path w="21600" h="21600" extrusionOk="0">
                <a:moveTo>
                  <a:pt x="3779" y="18514"/>
                </a:moveTo>
                <a:lnTo>
                  <a:pt x="3779" y="20057"/>
                </a:lnTo>
                <a:lnTo>
                  <a:pt x="5940" y="20057"/>
                </a:lnTo>
                <a:lnTo>
                  <a:pt x="5940" y="18514"/>
                </a:lnTo>
                <a:lnTo>
                  <a:pt x="3779" y="18514"/>
                </a:lnTo>
                <a:close/>
              </a:path>
              <a:path w="21600" h="21600" extrusionOk="0">
                <a:moveTo>
                  <a:pt x="5940" y="18514"/>
                </a:moveTo>
                <a:lnTo>
                  <a:pt x="5940" y="20057"/>
                </a:lnTo>
                <a:lnTo>
                  <a:pt x="8100" y="20057"/>
                </a:lnTo>
                <a:lnTo>
                  <a:pt x="8100" y="18514"/>
                </a:lnTo>
                <a:lnTo>
                  <a:pt x="5940" y="18514"/>
                </a:lnTo>
                <a:close/>
              </a:path>
              <a:path w="21600" h="21600" extrusionOk="0">
                <a:moveTo>
                  <a:pt x="8100" y="18514"/>
                </a:moveTo>
                <a:lnTo>
                  <a:pt x="8100" y="20057"/>
                </a:lnTo>
                <a:lnTo>
                  <a:pt x="10260" y="20057"/>
                </a:lnTo>
                <a:lnTo>
                  <a:pt x="10260" y="18514"/>
                </a:lnTo>
                <a:lnTo>
                  <a:pt x="8100" y="18514"/>
                </a:lnTo>
                <a:close/>
              </a:path>
              <a:path w="21600" h="21600" extrusionOk="0">
                <a:moveTo>
                  <a:pt x="10260" y="18514"/>
                </a:moveTo>
                <a:lnTo>
                  <a:pt x="10260" y="20057"/>
                </a:lnTo>
                <a:lnTo>
                  <a:pt x="12419" y="20057"/>
                </a:lnTo>
                <a:lnTo>
                  <a:pt x="12419" y="18514"/>
                </a:lnTo>
                <a:lnTo>
                  <a:pt x="10260" y="18514"/>
                </a:lnTo>
                <a:close/>
              </a:path>
              <a:path w="21600" h="21600" extrusionOk="0">
                <a:moveTo>
                  <a:pt x="12419" y="18514"/>
                </a:moveTo>
                <a:lnTo>
                  <a:pt x="12419" y="20057"/>
                </a:lnTo>
                <a:lnTo>
                  <a:pt x="14580" y="20057"/>
                </a:lnTo>
                <a:lnTo>
                  <a:pt x="14580" y="18514"/>
                </a:lnTo>
                <a:lnTo>
                  <a:pt x="12419" y="18514"/>
                </a:lnTo>
                <a:close/>
              </a:path>
              <a:path w="21600" h="21600" extrusionOk="0">
                <a:moveTo>
                  <a:pt x="14580" y="18514"/>
                </a:moveTo>
                <a:lnTo>
                  <a:pt x="14580" y="20057"/>
                </a:lnTo>
                <a:lnTo>
                  <a:pt x="16740" y="20057"/>
                </a:lnTo>
                <a:lnTo>
                  <a:pt x="16740" y="18514"/>
                </a:lnTo>
                <a:lnTo>
                  <a:pt x="14580" y="18514"/>
                </a:lnTo>
                <a:close/>
              </a:path>
              <a:path w="21600" h="21600" extrusionOk="0">
                <a:moveTo>
                  <a:pt x="16740" y="18514"/>
                </a:moveTo>
                <a:lnTo>
                  <a:pt x="16740" y="20057"/>
                </a:lnTo>
                <a:lnTo>
                  <a:pt x="18900" y="20057"/>
                </a:lnTo>
                <a:lnTo>
                  <a:pt x="18900" y="18514"/>
                </a:lnTo>
                <a:lnTo>
                  <a:pt x="16740" y="18514"/>
                </a:lnTo>
                <a:close/>
              </a:path>
              <a:path w="21600" h="21600" extrusionOk="0">
                <a:moveTo>
                  <a:pt x="18900" y="18514"/>
                </a:moveTo>
                <a:lnTo>
                  <a:pt x="18900" y="20057"/>
                </a:lnTo>
                <a:lnTo>
                  <a:pt x="21060" y="20057"/>
                </a:lnTo>
                <a:lnTo>
                  <a:pt x="21060" y="18514"/>
                </a:lnTo>
                <a:lnTo>
                  <a:pt x="18900" y="18514"/>
                </a:lnTo>
                <a:close/>
              </a:path>
              <a:path w="21600" h="21600" extrusionOk="0">
                <a:moveTo>
                  <a:pt x="540" y="20057"/>
                </a:moveTo>
                <a:lnTo>
                  <a:pt x="540" y="21600"/>
                </a:lnTo>
                <a:lnTo>
                  <a:pt x="2700" y="21600"/>
                </a:lnTo>
                <a:lnTo>
                  <a:pt x="2700" y="20057"/>
                </a:lnTo>
                <a:lnTo>
                  <a:pt x="540" y="20057"/>
                </a:lnTo>
                <a:close/>
              </a:path>
              <a:path w="21600" h="21600" extrusionOk="0">
                <a:moveTo>
                  <a:pt x="2700" y="20057"/>
                </a:moveTo>
                <a:lnTo>
                  <a:pt x="2700" y="21600"/>
                </a:lnTo>
                <a:lnTo>
                  <a:pt x="4860" y="21600"/>
                </a:lnTo>
                <a:lnTo>
                  <a:pt x="4860" y="20057"/>
                </a:lnTo>
                <a:lnTo>
                  <a:pt x="2700" y="20057"/>
                </a:lnTo>
                <a:close/>
              </a:path>
              <a:path w="21600" h="21600" extrusionOk="0">
                <a:moveTo>
                  <a:pt x="4860" y="20057"/>
                </a:moveTo>
                <a:lnTo>
                  <a:pt x="4860" y="21600"/>
                </a:lnTo>
                <a:lnTo>
                  <a:pt x="7020" y="21600"/>
                </a:lnTo>
                <a:lnTo>
                  <a:pt x="7020" y="20057"/>
                </a:lnTo>
                <a:lnTo>
                  <a:pt x="4860" y="20057"/>
                </a:lnTo>
                <a:close/>
              </a:path>
              <a:path w="21600" h="21600" extrusionOk="0">
                <a:moveTo>
                  <a:pt x="7020" y="20057"/>
                </a:moveTo>
                <a:lnTo>
                  <a:pt x="7020" y="21600"/>
                </a:lnTo>
                <a:lnTo>
                  <a:pt x="9180" y="21600"/>
                </a:lnTo>
                <a:lnTo>
                  <a:pt x="9180" y="20057"/>
                </a:lnTo>
                <a:lnTo>
                  <a:pt x="7020" y="20057"/>
                </a:lnTo>
                <a:close/>
              </a:path>
              <a:path w="21600" h="21600" extrusionOk="0">
                <a:moveTo>
                  <a:pt x="9180" y="20057"/>
                </a:moveTo>
                <a:lnTo>
                  <a:pt x="9180" y="21600"/>
                </a:lnTo>
                <a:lnTo>
                  <a:pt x="11340" y="21600"/>
                </a:lnTo>
                <a:lnTo>
                  <a:pt x="11340" y="20057"/>
                </a:lnTo>
                <a:lnTo>
                  <a:pt x="9180" y="20057"/>
                </a:lnTo>
                <a:close/>
              </a:path>
              <a:path w="21600" h="21600" extrusionOk="0">
                <a:moveTo>
                  <a:pt x="11340" y="20057"/>
                </a:moveTo>
                <a:lnTo>
                  <a:pt x="11340" y="21600"/>
                </a:lnTo>
                <a:lnTo>
                  <a:pt x="13500" y="21600"/>
                </a:lnTo>
                <a:lnTo>
                  <a:pt x="13500" y="20057"/>
                </a:lnTo>
                <a:lnTo>
                  <a:pt x="11340" y="20057"/>
                </a:lnTo>
                <a:close/>
              </a:path>
              <a:path w="21600" h="21600" extrusionOk="0">
                <a:moveTo>
                  <a:pt x="13500" y="20057"/>
                </a:moveTo>
                <a:lnTo>
                  <a:pt x="13500" y="21600"/>
                </a:lnTo>
                <a:lnTo>
                  <a:pt x="15660" y="21600"/>
                </a:lnTo>
                <a:lnTo>
                  <a:pt x="15660" y="20057"/>
                </a:lnTo>
                <a:lnTo>
                  <a:pt x="13500" y="20057"/>
                </a:lnTo>
                <a:close/>
              </a:path>
              <a:path w="21600" h="21600" extrusionOk="0">
                <a:moveTo>
                  <a:pt x="15660" y="20057"/>
                </a:moveTo>
                <a:lnTo>
                  <a:pt x="15660" y="21600"/>
                </a:lnTo>
                <a:lnTo>
                  <a:pt x="17820" y="21600"/>
                </a:lnTo>
                <a:lnTo>
                  <a:pt x="17820" y="20057"/>
                </a:lnTo>
                <a:lnTo>
                  <a:pt x="15660" y="20057"/>
                </a:lnTo>
                <a:close/>
              </a:path>
              <a:path w="21600" h="21600" extrusionOk="0">
                <a:moveTo>
                  <a:pt x="17820" y="20057"/>
                </a:moveTo>
                <a:lnTo>
                  <a:pt x="17820" y="21600"/>
                </a:lnTo>
                <a:lnTo>
                  <a:pt x="19980" y="21600"/>
                </a:lnTo>
                <a:lnTo>
                  <a:pt x="19980" y="20057"/>
                </a:lnTo>
                <a:lnTo>
                  <a:pt x="17820" y="20057"/>
                </a:lnTo>
                <a:close/>
              </a:path>
              <a:path w="21600" h="21600" extrusionOk="0">
                <a:moveTo>
                  <a:pt x="19980" y="4628"/>
                </a:moveTo>
                <a:lnTo>
                  <a:pt x="21060" y="4628"/>
                </a:lnTo>
                <a:lnTo>
                  <a:pt x="21060" y="6171"/>
                </a:lnTo>
                <a:lnTo>
                  <a:pt x="19980" y="6171"/>
                </a:lnTo>
                <a:lnTo>
                  <a:pt x="19980" y="4628"/>
                </a:lnTo>
                <a:close/>
              </a:path>
            </a:pathLst>
          </a:custGeom>
          <a:solidFill>
            <a:srgbClr val="99663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ardrop 8"/>
          <p:cNvSpPr/>
          <p:nvPr/>
        </p:nvSpPr>
        <p:spPr>
          <a:xfrm rot="8100000">
            <a:off x="9286032" y="5801566"/>
            <a:ext cx="685800" cy="685800"/>
          </a:xfrm>
          <a:prstGeom prst="teardrop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448799" y="1676401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448799" y="3733801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448799" y="2743201"/>
            <a:ext cx="38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372599" y="5754470"/>
            <a:ext cx="38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/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Stable Marriage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19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Imagine </a:t>
            </a:r>
            <a:r>
              <a:rPr lang="en-US" b="1" i="1" dirty="0"/>
              <a:t>n</a:t>
            </a:r>
            <a:r>
              <a:rPr lang="en-US" dirty="0"/>
              <a:t> men and </a:t>
            </a:r>
            <a:r>
              <a:rPr lang="en-US" b="1" i="1" dirty="0"/>
              <a:t>n</a:t>
            </a:r>
            <a:r>
              <a:rPr lang="en-US" dirty="0"/>
              <a:t> women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2</a:t>
            </a:r>
            <a:r>
              <a:rPr lang="en-US" b="1" i="1" dirty="0"/>
              <a:t>n</a:t>
            </a:r>
            <a:r>
              <a:rPr lang="en-US" dirty="0"/>
              <a:t> people want to get married</a:t>
            </a:r>
          </a:p>
          <a:p>
            <a:r>
              <a:rPr lang="en-US" dirty="0"/>
              <a:t>All of them are </a:t>
            </a:r>
            <a:r>
              <a:rPr lang="en-US" i="1" dirty="0"/>
              <a:t>willing</a:t>
            </a:r>
            <a:r>
              <a:rPr lang="en-US" dirty="0"/>
              <a:t> to marry any of the n members of the opposite gender</a:t>
            </a:r>
          </a:p>
          <a:p>
            <a:r>
              <a:rPr lang="en-US" dirty="0"/>
              <a:t>Each woman has ranked all </a:t>
            </a:r>
            <a:r>
              <a:rPr lang="en-US" b="1" i="1" dirty="0"/>
              <a:t>n</a:t>
            </a:r>
            <a:r>
              <a:rPr lang="en-US" dirty="0"/>
              <a:t> men in order of preference</a:t>
            </a:r>
          </a:p>
          <a:p>
            <a:r>
              <a:rPr lang="en-US" dirty="0"/>
              <a:t>Each man has ranked all </a:t>
            </a:r>
            <a:r>
              <a:rPr lang="en-US" b="1" i="1" dirty="0"/>
              <a:t>n</a:t>
            </a:r>
            <a:r>
              <a:rPr lang="en-US" dirty="0"/>
              <a:t> women in order of preference</a:t>
            </a:r>
          </a:p>
          <a:p>
            <a:r>
              <a:rPr lang="en-US" dirty="0"/>
              <a:t>We want to match them up so that the marriages are </a:t>
            </a:r>
            <a:r>
              <a:rPr lang="en-US" b="1" dirty="0"/>
              <a:t>stable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371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Consider two marriages:</a:t>
            </a:r>
          </a:p>
          <a:p>
            <a:pPr lvl="1"/>
            <a:r>
              <a:rPr lang="en-US" dirty="0"/>
              <a:t>Anna and Bob</a:t>
            </a:r>
          </a:p>
          <a:p>
            <a:pPr lvl="1"/>
            <a:r>
              <a:rPr lang="en-US" dirty="0"/>
              <a:t>Caitlin and Dan</a:t>
            </a:r>
          </a:p>
          <a:p>
            <a:r>
              <a:rPr lang="en-US" dirty="0"/>
              <a:t>This pair of marriages is unstable if</a:t>
            </a:r>
          </a:p>
          <a:p>
            <a:pPr lvl="1"/>
            <a:r>
              <a:rPr lang="en-US" dirty="0"/>
              <a:t>Anna likes Dan more than Bob </a:t>
            </a:r>
            <a:r>
              <a:rPr lang="en-US" b="1" dirty="0"/>
              <a:t>and</a:t>
            </a:r>
            <a:r>
              <a:rPr lang="en-US" dirty="0"/>
              <a:t> Dan likes Anna more than Caitlin </a:t>
            </a:r>
            <a:r>
              <a:rPr lang="en-US" b="1" dirty="0"/>
              <a:t>or</a:t>
            </a:r>
          </a:p>
          <a:p>
            <a:pPr lvl="1"/>
            <a:r>
              <a:rPr lang="en-US" dirty="0"/>
              <a:t>Caitlin likes Bob more than Dan </a:t>
            </a:r>
            <a:r>
              <a:rPr lang="en-US" b="1" dirty="0"/>
              <a:t>and</a:t>
            </a:r>
            <a:r>
              <a:rPr lang="en-US" dirty="0"/>
              <a:t> Bob likes Caitlin more than Anna </a:t>
            </a:r>
          </a:p>
          <a:p>
            <a:r>
              <a:rPr lang="en-US" dirty="0"/>
              <a:t>We want to arrange all </a:t>
            </a:r>
            <a:r>
              <a:rPr lang="en-US" b="1" i="1" dirty="0"/>
              <a:t>n</a:t>
            </a:r>
            <a:r>
              <a:rPr lang="en-US" dirty="0"/>
              <a:t> marriages such that none are unstable</a:t>
            </a:r>
          </a:p>
        </p:txBody>
      </p:sp>
    </p:spTree>
    <p:extLst>
      <p:ext uri="{BB962C8B-B14F-4D97-AF65-F5344CB8AC3E}">
        <p14:creationId xmlns:p14="http://schemas.microsoft.com/office/powerpoint/2010/main" val="2905164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Gale-Shapley Pseudocode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5029199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While there is man </a:t>
            </a:r>
            <a:r>
              <a:rPr lang="en-US" sz="2400" i="1" dirty="0"/>
              <a:t>m</a:t>
            </a:r>
            <a:r>
              <a:rPr lang="en-US" sz="2400" dirty="0"/>
              <a:t> who is free and hasn't proposed to every woman</a:t>
            </a:r>
          </a:p>
          <a:p>
            <a:pPr lvl="1"/>
            <a:r>
              <a:rPr lang="en-US" sz="2400" dirty="0"/>
              <a:t>Choose any such man </a:t>
            </a:r>
            <a:r>
              <a:rPr lang="en-US" sz="2400" i="1" dirty="0"/>
              <a:t>m</a:t>
            </a:r>
          </a:p>
          <a:p>
            <a:pPr lvl="1"/>
            <a:r>
              <a:rPr lang="en-US" sz="2400" dirty="0"/>
              <a:t>Let </a:t>
            </a:r>
            <a:r>
              <a:rPr lang="en-US" sz="2400" i="1" dirty="0"/>
              <a:t>w</a:t>
            </a:r>
            <a:r>
              <a:rPr lang="en-US" sz="2400" dirty="0"/>
              <a:t> be the highest-ranked woman in </a:t>
            </a:r>
            <a:r>
              <a:rPr lang="en-US" sz="2400" i="1" dirty="0"/>
              <a:t>m</a:t>
            </a:r>
            <a:r>
              <a:rPr lang="en-US" sz="2400" dirty="0"/>
              <a:t>'s preferences that </a:t>
            </a:r>
            <a:r>
              <a:rPr lang="en-US" sz="2400" i="1" dirty="0"/>
              <a:t>m</a:t>
            </a:r>
            <a:r>
              <a:rPr lang="en-US" sz="2400" dirty="0"/>
              <a:t> hasn't proposed to yet</a:t>
            </a:r>
          </a:p>
          <a:p>
            <a:pPr lvl="1"/>
            <a:r>
              <a:rPr lang="en-US" sz="2400" dirty="0"/>
              <a:t>If </a:t>
            </a:r>
            <a:r>
              <a:rPr lang="en-US" sz="2400" i="1" dirty="0"/>
              <a:t>w</a:t>
            </a:r>
            <a:r>
              <a:rPr lang="en-US" sz="2400" dirty="0"/>
              <a:t> is free then</a:t>
            </a:r>
          </a:p>
          <a:p>
            <a:pPr lvl="2"/>
            <a:r>
              <a:rPr lang="en-US" dirty="0"/>
              <a:t>(</a:t>
            </a:r>
            <a:r>
              <a:rPr lang="en-US" i="1" dirty="0"/>
              <a:t>m</a:t>
            </a:r>
            <a:r>
              <a:rPr lang="en-US" dirty="0"/>
              <a:t>, </a:t>
            </a:r>
            <a:r>
              <a:rPr lang="en-US" i="1" dirty="0"/>
              <a:t>w</a:t>
            </a:r>
            <a:r>
              <a:rPr lang="en-US" dirty="0"/>
              <a:t>) become engaged</a:t>
            </a:r>
          </a:p>
          <a:p>
            <a:pPr lvl="1"/>
            <a:r>
              <a:rPr lang="en-US" sz="2400" dirty="0"/>
              <a:t>Else </a:t>
            </a:r>
            <a:r>
              <a:rPr lang="en-US" sz="2400" i="1" dirty="0"/>
              <a:t>w</a:t>
            </a:r>
            <a:r>
              <a:rPr lang="en-US" sz="2400" dirty="0"/>
              <a:t> is engaged to some man called </a:t>
            </a:r>
            <a:r>
              <a:rPr lang="en-US" sz="2400" i="1" dirty="0"/>
              <a:t>m</a:t>
            </a:r>
            <a:r>
              <a:rPr lang="en-US" sz="2400" dirty="0"/>
              <a:t>'</a:t>
            </a:r>
          </a:p>
          <a:p>
            <a:pPr lvl="2"/>
            <a:r>
              <a:rPr lang="en-US" dirty="0"/>
              <a:t>If </a:t>
            </a:r>
            <a:r>
              <a:rPr lang="en-US" i="1" dirty="0"/>
              <a:t>w</a:t>
            </a:r>
            <a:r>
              <a:rPr lang="en-US" dirty="0"/>
              <a:t> prefers </a:t>
            </a:r>
            <a:r>
              <a:rPr lang="en-US" i="1" dirty="0"/>
              <a:t>m’</a:t>
            </a:r>
            <a:r>
              <a:rPr lang="en-US" dirty="0"/>
              <a:t> to </a:t>
            </a:r>
            <a:r>
              <a:rPr lang="en-US" i="1" dirty="0"/>
              <a:t>m</a:t>
            </a:r>
            <a:endParaRPr lang="en-US" dirty="0"/>
          </a:p>
          <a:p>
            <a:pPr lvl="3"/>
            <a:r>
              <a:rPr lang="en-US" sz="2400" i="1" dirty="0"/>
              <a:t>m</a:t>
            </a:r>
            <a:r>
              <a:rPr lang="en-US" sz="2400" dirty="0"/>
              <a:t> remains free</a:t>
            </a:r>
          </a:p>
          <a:p>
            <a:pPr lvl="2"/>
            <a:r>
              <a:rPr lang="en-US" dirty="0"/>
              <a:t>Else</a:t>
            </a:r>
          </a:p>
          <a:p>
            <a:pPr lvl="3"/>
            <a:r>
              <a:rPr lang="en-US" sz="2400" dirty="0"/>
              <a:t>(</a:t>
            </a:r>
            <a:r>
              <a:rPr lang="en-US" sz="2400" i="1" dirty="0" err="1"/>
              <a:t>m</a:t>
            </a:r>
            <a:r>
              <a:rPr lang="en-US" sz="2400" dirty="0" err="1"/>
              <a:t>,</a:t>
            </a:r>
            <a:r>
              <a:rPr lang="en-US" sz="2400" i="1" dirty="0" err="1"/>
              <a:t>w</a:t>
            </a:r>
            <a:r>
              <a:rPr lang="en-US" sz="2400" dirty="0"/>
              <a:t>) become engaged</a:t>
            </a:r>
          </a:p>
          <a:p>
            <a:pPr lvl="3"/>
            <a:r>
              <a:rPr lang="en-US" sz="2400" i="1" dirty="0"/>
              <a:t>m</a:t>
            </a:r>
            <a:r>
              <a:rPr lang="en-US" sz="2400" dirty="0"/>
              <a:t>' becomes free</a:t>
            </a:r>
          </a:p>
          <a:p>
            <a:r>
              <a:rPr lang="en-US" sz="2400" dirty="0"/>
              <a:t>Return the set of engaged pairs</a:t>
            </a:r>
          </a:p>
        </p:txBody>
      </p:sp>
    </p:spTree>
    <p:extLst>
      <p:ext uri="{BB962C8B-B14F-4D97-AF65-F5344CB8AC3E}">
        <p14:creationId xmlns:p14="http://schemas.microsoft.com/office/powerpoint/2010/main" val="3965958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2209</TotalTime>
  <Words>2261</Words>
  <Application>Microsoft Office PowerPoint</Application>
  <PresentationFormat>Widescreen</PresentationFormat>
  <Paragraphs>248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2" baseType="lpstr">
      <vt:lpstr>Arial</vt:lpstr>
      <vt:lpstr>Calibri</vt:lpstr>
      <vt:lpstr>Corbel</vt:lpstr>
      <vt:lpstr>Courier</vt:lpstr>
      <vt:lpstr>Courier New</vt:lpstr>
      <vt:lpstr>Symbol</vt:lpstr>
      <vt:lpstr>Wingdings</vt:lpstr>
      <vt:lpstr>Wingdings 2</vt:lpstr>
      <vt:lpstr>Wingdings 3</vt:lpstr>
      <vt:lpstr>Module</vt:lpstr>
      <vt:lpstr>COMP 4500</vt:lpstr>
      <vt:lpstr>Last time</vt:lpstr>
      <vt:lpstr>Questions?</vt:lpstr>
      <vt:lpstr>Assignment 1</vt:lpstr>
      <vt:lpstr>Logical warmup</vt:lpstr>
      <vt:lpstr>Stable Marriage</vt:lpstr>
      <vt:lpstr>Imagine n men and n women</vt:lpstr>
      <vt:lpstr>Stability</vt:lpstr>
      <vt:lpstr>Gale-Shapley Pseudocode</vt:lpstr>
      <vt:lpstr>Observations</vt:lpstr>
      <vt:lpstr>Progress</vt:lpstr>
      <vt:lpstr>Running time</vt:lpstr>
      <vt:lpstr>If m is free, there is a woman he hasn't proposed to</vt:lpstr>
      <vt:lpstr>Everyone is matched when the algorithm terminates</vt:lpstr>
      <vt:lpstr>The algorithm gives a stable matching</vt:lpstr>
      <vt:lpstr>Five Representative Problems</vt:lpstr>
      <vt:lpstr>Interval scheduling</vt:lpstr>
      <vt:lpstr>Interval scheduling algorithm</vt:lpstr>
      <vt:lpstr>Interval scheduling example</vt:lpstr>
      <vt:lpstr>Weighted interval scheduling</vt:lpstr>
      <vt:lpstr>Bipartite graphs</vt:lpstr>
      <vt:lpstr>Bipartite graph</vt:lpstr>
      <vt:lpstr>Bipartite matching</vt:lpstr>
      <vt:lpstr>Independent set</vt:lpstr>
      <vt:lpstr>Independent set example</vt:lpstr>
      <vt:lpstr>NP-complete</vt:lpstr>
      <vt:lpstr>Solving interval scheduling with independent set</vt:lpstr>
      <vt:lpstr>Solving bipartite matching with independent set</vt:lpstr>
      <vt:lpstr>Competitive facility location</vt:lpstr>
      <vt:lpstr>PSPACE-complete</vt:lpstr>
      <vt:lpstr>Three-sentence summary of an efficient solution to Stable Marriage</vt:lpstr>
      <vt:lpstr>Implementing Stable Marriage</vt:lpstr>
      <vt:lpstr>Arrays</vt:lpstr>
      <vt:lpstr>Linked lists</vt:lpstr>
      <vt:lpstr>Gale-Shapley Pseudocode</vt:lpstr>
      <vt:lpstr>Steps in the loop</vt:lpstr>
      <vt:lpstr>Finding a free man and his next proposal</vt:lpstr>
      <vt:lpstr>Finding a woman's partner and her preferences</vt:lpstr>
      <vt:lpstr>Total running time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335</cp:revision>
  <dcterms:created xsi:type="dcterms:W3CDTF">2009-08-24T20:26:10Z</dcterms:created>
  <dcterms:modified xsi:type="dcterms:W3CDTF">2026-01-14T18:46:30Z</dcterms:modified>
</cp:coreProperties>
</file>